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6" r:id="rId3"/>
    <p:sldId id="258" r:id="rId4"/>
    <p:sldId id="257" r:id="rId5"/>
    <p:sldId id="259" r:id="rId6"/>
    <p:sldId id="262" r:id="rId7"/>
    <p:sldId id="265" r:id="rId8"/>
    <p:sldId id="266" r:id="rId9"/>
    <p:sldId id="274" r:id="rId10"/>
    <p:sldId id="267" r:id="rId11"/>
    <p:sldId id="273" r:id="rId12"/>
    <p:sldId id="264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>
      <p:cViewPr varScale="1">
        <p:scale>
          <a:sx n="62" d="100"/>
          <a:sy n="6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5026D-FB71-4DCE-8509-6C93B36A6526}" type="doc">
      <dgm:prSet loTypeId="urn:microsoft.com/office/officeart/2005/8/layout/cycle7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7FC0565E-0A36-431E-8157-978FDD560DF5}">
      <dgm:prSet phldrT="[Text]"/>
      <dgm:spPr/>
      <dgm:t>
        <a:bodyPr/>
        <a:lstStyle/>
        <a:p>
          <a:r>
            <a:rPr lang="en-GB" dirty="0"/>
            <a:t>Atmosphere</a:t>
          </a:r>
        </a:p>
        <a:p>
          <a:r>
            <a:rPr lang="en-GB" dirty="0"/>
            <a:t>750 </a:t>
          </a:r>
          <a:r>
            <a:rPr lang="en-GB" dirty="0" err="1"/>
            <a:t>Gt</a:t>
          </a:r>
          <a:endParaRPr lang="en-GB" dirty="0"/>
        </a:p>
      </dgm:t>
    </dgm:pt>
    <dgm:pt modelId="{87BE7921-7219-48FE-95F0-8B243E49930D}" type="parTrans" cxnId="{F59A6409-CAAE-45D3-B20D-2E89AC8348BE}">
      <dgm:prSet/>
      <dgm:spPr/>
      <dgm:t>
        <a:bodyPr/>
        <a:lstStyle/>
        <a:p>
          <a:endParaRPr lang="en-GB"/>
        </a:p>
      </dgm:t>
    </dgm:pt>
    <dgm:pt modelId="{255E64C7-4CB0-40B5-838C-6B19C41E3133}" type="sibTrans" cxnId="{F59A6409-CAAE-45D3-B20D-2E89AC8348B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600" dirty="0"/>
            <a:t>Photosynthesis 62Gt/</a:t>
          </a:r>
          <a:r>
            <a:rPr lang="en-GB" sz="1600" dirty="0" err="1"/>
            <a:t>yr</a:t>
          </a:r>
          <a:endParaRPr lang="en-GB" sz="1600" dirty="0"/>
        </a:p>
      </dgm:t>
    </dgm:pt>
    <dgm:pt modelId="{867CF21D-2102-425E-9CC1-F5EFAB705334}">
      <dgm:prSet phldrT="[Text]"/>
      <dgm:spPr/>
      <dgm:t>
        <a:bodyPr/>
        <a:lstStyle/>
        <a:p>
          <a:r>
            <a:rPr lang="en-GB" dirty="0"/>
            <a:t>Terrestrial Biosphere</a:t>
          </a:r>
        </a:p>
        <a:p>
          <a:r>
            <a:rPr lang="en-GB" dirty="0"/>
            <a:t>Plants &amp; Animals</a:t>
          </a:r>
        </a:p>
        <a:p>
          <a:r>
            <a:rPr lang="en-GB" dirty="0"/>
            <a:t>2000 </a:t>
          </a:r>
          <a:r>
            <a:rPr lang="en-GB" dirty="0" err="1"/>
            <a:t>Gt</a:t>
          </a:r>
          <a:endParaRPr lang="en-GB" dirty="0"/>
        </a:p>
      </dgm:t>
    </dgm:pt>
    <dgm:pt modelId="{7FC55D0B-4817-4CE3-B59C-605E4FFA865E}" type="parTrans" cxnId="{EFA6E15A-3A77-4151-B688-F41376F703D8}">
      <dgm:prSet/>
      <dgm:spPr/>
      <dgm:t>
        <a:bodyPr/>
        <a:lstStyle/>
        <a:p>
          <a:endParaRPr lang="en-GB"/>
        </a:p>
      </dgm:t>
    </dgm:pt>
    <dgm:pt modelId="{7BC75CE2-AC62-4EA6-8221-BB36EB9C56A7}" type="sibTrans" cxnId="{EFA6E15A-3A77-4151-B688-F41376F703D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600" dirty="0"/>
            <a:t>Dissolving 90 </a:t>
          </a:r>
          <a:r>
            <a:rPr lang="en-GB" sz="1600" dirty="0" err="1"/>
            <a:t>Gt</a:t>
          </a:r>
          <a:r>
            <a:rPr lang="en-GB" sz="1600" dirty="0"/>
            <a:t>/</a:t>
          </a:r>
          <a:r>
            <a:rPr lang="en-GB" sz="1600" dirty="0" err="1"/>
            <a:t>yr</a:t>
          </a:r>
          <a:endParaRPr lang="en-GB" sz="1600" dirty="0"/>
        </a:p>
      </dgm:t>
    </dgm:pt>
    <dgm:pt modelId="{55AC9870-BDED-4524-A022-CDC54E2969A3}">
      <dgm:prSet phldrT="[Text]"/>
      <dgm:spPr/>
      <dgm:t>
        <a:bodyPr/>
        <a:lstStyle/>
        <a:p>
          <a:r>
            <a:rPr lang="en-GB" dirty="0"/>
            <a:t>Oceanic Biosphere</a:t>
          </a:r>
        </a:p>
        <a:p>
          <a:r>
            <a:rPr lang="en-GB" dirty="0"/>
            <a:t>39 000 </a:t>
          </a:r>
          <a:r>
            <a:rPr lang="en-GB" dirty="0" err="1"/>
            <a:t>Gt</a:t>
          </a:r>
          <a:endParaRPr lang="en-GB" dirty="0"/>
        </a:p>
      </dgm:t>
    </dgm:pt>
    <dgm:pt modelId="{2BF456C2-8EFA-49B7-9C1B-265BDE202425}" type="parTrans" cxnId="{FCBA11D9-8EF5-42B0-8E1E-EF31FD348D15}">
      <dgm:prSet/>
      <dgm:spPr/>
      <dgm:t>
        <a:bodyPr/>
        <a:lstStyle/>
        <a:p>
          <a:endParaRPr lang="en-GB"/>
        </a:p>
      </dgm:t>
    </dgm:pt>
    <dgm:pt modelId="{3F2B6C14-3C02-43A5-B037-4F6CE9A7CEFD}" type="sibTrans" cxnId="{FCBA11D9-8EF5-42B0-8E1E-EF31FD348D1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/>
            <a:t>Fossilization 0.3 </a:t>
          </a:r>
          <a:r>
            <a:rPr lang="en-GB" dirty="0" err="1"/>
            <a:t>Gt</a:t>
          </a:r>
          <a:r>
            <a:rPr lang="en-GB" dirty="0"/>
            <a:t>/</a:t>
          </a:r>
          <a:r>
            <a:rPr lang="en-GB" dirty="0" err="1"/>
            <a:t>yr</a:t>
          </a:r>
          <a:endParaRPr lang="en-GB" dirty="0"/>
        </a:p>
      </dgm:t>
    </dgm:pt>
    <dgm:pt modelId="{B429607C-C78E-4801-A809-8936D7826B7C}">
      <dgm:prSet phldrT="[Text]"/>
      <dgm:spPr/>
      <dgm:t>
        <a:bodyPr/>
        <a:lstStyle/>
        <a:p>
          <a:r>
            <a:rPr lang="en-GB" dirty="0"/>
            <a:t>Lithosphere</a:t>
          </a:r>
        </a:p>
        <a:p>
          <a:r>
            <a:rPr lang="en-GB" dirty="0"/>
            <a:t>Rocks and Magma</a:t>
          </a:r>
        </a:p>
        <a:p>
          <a:r>
            <a:rPr lang="en-GB" dirty="0"/>
            <a:t>37 000 000 </a:t>
          </a:r>
          <a:r>
            <a:rPr lang="en-GB" dirty="0" err="1"/>
            <a:t>Gt</a:t>
          </a:r>
          <a:endParaRPr lang="en-GB" dirty="0"/>
        </a:p>
      </dgm:t>
    </dgm:pt>
    <dgm:pt modelId="{942BD5B9-2875-42FB-8D9B-75EC3EF5F19D}" type="parTrans" cxnId="{604D4FEF-E71C-4319-8181-69CBA0D74552}">
      <dgm:prSet/>
      <dgm:spPr/>
      <dgm:t>
        <a:bodyPr/>
        <a:lstStyle/>
        <a:p>
          <a:endParaRPr lang="en-GB"/>
        </a:p>
      </dgm:t>
    </dgm:pt>
    <dgm:pt modelId="{2FD68F28-41CC-4C47-BE89-43B0C3873045}" type="sibTrans" cxnId="{604D4FEF-E71C-4319-8181-69CBA0D7455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600" dirty="0"/>
            <a:t>Volcanic eruptions  0.1 </a:t>
          </a:r>
          <a:r>
            <a:rPr lang="en-GB" sz="1600" dirty="0" err="1"/>
            <a:t>Gt</a:t>
          </a:r>
          <a:r>
            <a:rPr lang="en-GB" sz="1600" dirty="0"/>
            <a:t>/</a:t>
          </a:r>
          <a:r>
            <a:rPr lang="en-GB" sz="1600" dirty="0" err="1"/>
            <a:t>yr</a:t>
          </a:r>
          <a:endParaRPr lang="en-GB" sz="1600" dirty="0"/>
        </a:p>
      </dgm:t>
    </dgm:pt>
    <dgm:pt modelId="{6C38FEB5-A8F7-417A-9D4C-B0E09D77E7A2}" type="pres">
      <dgm:prSet presAssocID="{DA55026D-FB71-4DCE-8509-6C93B36A65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2C7DF-977A-4EBC-B71F-0EE42026BA24}" type="pres">
      <dgm:prSet presAssocID="{7FC0565E-0A36-431E-8157-978FDD560DF5}" presName="node" presStyleLbl="node1" presStyleIdx="0" presStyleCnt="4" custScaleX="67685" custScaleY="61680" custRadScaleRad="117414" custRadScaleInc="42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DC1C-42CE-4D2B-9237-C8317D7FC47D}" type="pres">
      <dgm:prSet presAssocID="{255E64C7-4CB0-40B5-838C-6B19C41E3133}" presName="sibTrans" presStyleLbl="sibTrans2D1" presStyleIdx="0" presStyleCnt="4" custAng="840873" custScaleX="668445" custScaleY="101771" custLinFactX="2931" custLinFactNeighborX="100000" custLinFactNeighborY="-73215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A8F030A0-3BC1-4E9F-9A0D-FCEB4831DA9C}" type="pres">
      <dgm:prSet presAssocID="{255E64C7-4CB0-40B5-838C-6B19C41E3133}" presName="connectorText" presStyleLbl="sibTrans2D1" presStyleIdx="0" presStyleCnt="4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C81DDDD-32F3-4BE6-B1B6-58ED0B4A0A50}" type="pres">
      <dgm:prSet presAssocID="{867CF21D-2102-425E-9CC1-F5EFAB705334}" presName="node" presStyleLbl="node1" presStyleIdx="1" presStyleCnt="4" custScaleX="78319" custScaleY="109873" custRadScaleRad="128282" custRadScaleInc="1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DB661-0271-452D-A162-34A008953523}" type="pres">
      <dgm:prSet presAssocID="{7BC75CE2-AC62-4EA6-8221-BB36EB9C56A7}" presName="sibTrans" presStyleLbl="sibTrans2D1" presStyleIdx="1" presStyleCnt="4" custAng="7703811" custScaleX="922878" custLinFactX="-104206" custLinFactY="-100000" custLinFactNeighborX="-200000" custLinFactNeighborY="-199112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93F5EA05-0381-46A3-BF46-A5280923420D}" type="pres">
      <dgm:prSet presAssocID="{7BC75CE2-AC62-4EA6-8221-BB36EB9C56A7}" presName="connectorText" presStyleLbl="sibTrans2D1" presStyleIdx="1" presStyleCnt="4"/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4DD59E9F-1408-47EF-94C3-66C3542C3106}" type="pres">
      <dgm:prSet presAssocID="{55AC9870-BDED-4524-A022-CDC54E2969A3}" presName="node" presStyleLbl="node1" presStyleIdx="2" presStyleCnt="4" custScaleX="149931" custScaleY="132330" custRadScaleRad="101962" custRadScaleInc="-28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6EAE0-B1E2-40F1-9989-C46C519D1E12}" type="pres">
      <dgm:prSet presAssocID="{3F2B6C14-3C02-43A5-B037-4F6CE9A7CEFD}" presName="sibTrans" presStyleLbl="sibTrans2D1" presStyleIdx="2" presStyleCnt="4" custScaleX="637792" custScaleY="118576" custLinFactX="-200000" custLinFactY="43758" custLinFactNeighborX="-217503" custLinFactNeighborY="100000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04E903D9-86B6-4CE2-AF42-E8C7A014993B}" type="pres">
      <dgm:prSet presAssocID="{3F2B6C14-3C02-43A5-B037-4F6CE9A7CEF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E859DC9-C0EC-443C-A01C-42221C6C6213}" type="pres">
      <dgm:prSet presAssocID="{B429607C-C78E-4801-A809-8936D7826B7C}" presName="node" presStyleLbl="node1" presStyleIdx="3" presStyleCnt="4" custScaleX="194388" custScaleY="258150" custRadScaleRad="146595" custRadScaleInc="12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0D872-A70D-438D-82AE-B5BFDD266741}" type="pres">
      <dgm:prSet presAssocID="{2FD68F28-41CC-4C47-BE89-43B0C3873045}" presName="sibTrans" presStyleLbl="sibTrans2D1" presStyleIdx="3" presStyleCnt="4" custScaleX="766640" custScaleY="136957" custLinFactX="-100000" custLinFactNeighborX="-147056" custLinFactNeighborY="89976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EBBD7912-966D-46AD-9696-561DD4A72A8C}" type="pres">
      <dgm:prSet presAssocID="{2FD68F28-41CC-4C47-BE89-43B0C3873045}" presName="connectorText" presStyleLbl="sibTrans2D1" presStyleIdx="3" presStyleCnt="4"/>
      <dgm:spPr>
        <a:prstGeom prst="rightArrow">
          <a:avLst/>
        </a:prstGeom>
      </dgm:spPr>
      <dgm:t>
        <a:bodyPr/>
        <a:lstStyle/>
        <a:p>
          <a:endParaRPr lang="en-US"/>
        </a:p>
      </dgm:t>
    </dgm:pt>
  </dgm:ptLst>
  <dgm:cxnLst>
    <dgm:cxn modelId="{563C5972-D5FD-4C0D-8223-12EB4AD54A3E}" type="presOf" srcId="{DA55026D-FB71-4DCE-8509-6C93B36A6526}" destId="{6C38FEB5-A8F7-417A-9D4C-B0E09D77E7A2}" srcOrd="0" destOrd="0" presId="urn:microsoft.com/office/officeart/2005/8/layout/cycle7"/>
    <dgm:cxn modelId="{7B4FB98C-52FD-4ED6-8696-6FCE4FD58D0C}" type="presOf" srcId="{7BC75CE2-AC62-4EA6-8221-BB36EB9C56A7}" destId="{33DDB661-0271-452D-A162-34A008953523}" srcOrd="0" destOrd="0" presId="urn:microsoft.com/office/officeart/2005/8/layout/cycle7"/>
    <dgm:cxn modelId="{03EDD5EF-C7DF-4770-8BCA-68A5E43BF09F}" type="presOf" srcId="{B429607C-C78E-4801-A809-8936D7826B7C}" destId="{2E859DC9-C0EC-443C-A01C-42221C6C6213}" srcOrd="0" destOrd="0" presId="urn:microsoft.com/office/officeart/2005/8/layout/cycle7"/>
    <dgm:cxn modelId="{604D4FEF-E71C-4319-8181-69CBA0D74552}" srcId="{DA55026D-FB71-4DCE-8509-6C93B36A6526}" destId="{B429607C-C78E-4801-A809-8936D7826B7C}" srcOrd="3" destOrd="0" parTransId="{942BD5B9-2875-42FB-8D9B-75EC3EF5F19D}" sibTransId="{2FD68F28-41CC-4C47-BE89-43B0C3873045}"/>
    <dgm:cxn modelId="{F59A6409-CAAE-45D3-B20D-2E89AC8348BE}" srcId="{DA55026D-FB71-4DCE-8509-6C93B36A6526}" destId="{7FC0565E-0A36-431E-8157-978FDD560DF5}" srcOrd="0" destOrd="0" parTransId="{87BE7921-7219-48FE-95F0-8B243E49930D}" sibTransId="{255E64C7-4CB0-40B5-838C-6B19C41E3133}"/>
    <dgm:cxn modelId="{FF435E54-7533-43BC-9EE2-9EC840F48F8D}" type="presOf" srcId="{55AC9870-BDED-4524-A022-CDC54E2969A3}" destId="{4DD59E9F-1408-47EF-94C3-66C3542C3106}" srcOrd="0" destOrd="0" presId="urn:microsoft.com/office/officeart/2005/8/layout/cycle7"/>
    <dgm:cxn modelId="{08786B4D-1404-444F-9399-C2F00A550080}" type="presOf" srcId="{2FD68F28-41CC-4C47-BE89-43B0C3873045}" destId="{9D80D872-A70D-438D-82AE-B5BFDD266741}" srcOrd="0" destOrd="0" presId="urn:microsoft.com/office/officeart/2005/8/layout/cycle7"/>
    <dgm:cxn modelId="{97F1ECDF-88EE-4BFD-9115-97B78003F4B2}" type="presOf" srcId="{7BC75CE2-AC62-4EA6-8221-BB36EB9C56A7}" destId="{93F5EA05-0381-46A3-BF46-A5280923420D}" srcOrd="1" destOrd="0" presId="urn:microsoft.com/office/officeart/2005/8/layout/cycle7"/>
    <dgm:cxn modelId="{EFA6E15A-3A77-4151-B688-F41376F703D8}" srcId="{DA55026D-FB71-4DCE-8509-6C93B36A6526}" destId="{867CF21D-2102-425E-9CC1-F5EFAB705334}" srcOrd="1" destOrd="0" parTransId="{7FC55D0B-4817-4CE3-B59C-605E4FFA865E}" sibTransId="{7BC75CE2-AC62-4EA6-8221-BB36EB9C56A7}"/>
    <dgm:cxn modelId="{A1365E27-26DE-429B-A99C-8B097FFF4C6A}" type="presOf" srcId="{255E64C7-4CB0-40B5-838C-6B19C41E3133}" destId="{A8F030A0-3BC1-4E9F-9A0D-FCEB4831DA9C}" srcOrd="1" destOrd="0" presId="urn:microsoft.com/office/officeart/2005/8/layout/cycle7"/>
    <dgm:cxn modelId="{FCBA11D9-8EF5-42B0-8E1E-EF31FD348D15}" srcId="{DA55026D-FB71-4DCE-8509-6C93B36A6526}" destId="{55AC9870-BDED-4524-A022-CDC54E2969A3}" srcOrd="2" destOrd="0" parTransId="{2BF456C2-8EFA-49B7-9C1B-265BDE202425}" sibTransId="{3F2B6C14-3C02-43A5-B037-4F6CE9A7CEFD}"/>
    <dgm:cxn modelId="{6401E6A8-5BCD-4DD3-ABCA-548A54C2F808}" type="presOf" srcId="{7FC0565E-0A36-431E-8157-978FDD560DF5}" destId="{AE12C7DF-977A-4EBC-B71F-0EE42026BA24}" srcOrd="0" destOrd="0" presId="urn:microsoft.com/office/officeart/2005/8/layout/cycle7"/>
    <dgm:cxn modelId="{1AD89A49-F25F-4800-A33C-C4E99D4EBD4F}" type="presOf" srcId="{255E64C7-4CB0-40B5-838C-6B19C41E3133}" destId="{2D45DC1C-42CE-4D2B-9237-C8317D7FC47D}" srcOrd="0" destOrd="0" presId="urn:microsoft.com/office/officeart/2005/8/layout/cycle7"/>
    <dgm:cxn modelId="{CB916144-11A6-4B10-ACF8-547B27CE898D}" type="presOf" srcId="{867CF21D-2102-425E-9CC1-F5EFAB705334}" destId="{4C81DDDD-32F3-4BE6-B1B6-58ED0B4A0A50}" srcOrd="0" destOrd="0" presId="urn:microsoft.com/office/officeart/2005/8/layout/cycle7"/>
    <dgm:cxn modelId="{94AD8BD0-9555-4CEF-BF9C-2B619FD17B12}" type="presOf" srcId="{3F2B6C14-3C02-43A5-B037-4F6CE9A7CEFD}" destId="{02C6EAE0-B1E2-40F1-9989-C46C519D1E12}" srcOrd="0" destOrd="0" presId="urn:microsoft.com/office/officeart/2005/8/layout/cycle7"/>
    <dgm:cxn modelId="{7735DFEF-2B41-49B3-8E31-7FC312C61514}" type="presOf" srcId="{3F2B6C14-3C02-43A5-B037-4F6CE9A7CEFD}" destId="{04E903D9-86B6-4CE2-AF42-E8C7A014993B}" srcOrd="1" destOrd="0" presId="urn:microsoft.com/office/officeart/2005/8/layout/cycle7"/>
    <dgm:cxn modelId="{CFBDDF0C-1397-46CB-AB93-1FA49B8139C9}" type="presOf" srcId="{2FD68F28-41CC-4C47-BE89-43B0C3873045}" destId="{EBBD7912-966D-46AD-9696-561DD4A72A8C}" srcOrd="1" destOrd="0" presId="urn:microsoft.com/office/officeart/2005/8/layout/cycle7"/>
    <dgm:cxn modelId="{FF5792D6-8DDE-4C62-8AD8-568C1950E02D}" type="presParOf" srcId="{6C38FEB5-A8F7-417A-9D4C-B0E09D77E7A2}" destId="{AE12C7DF-977A-4EBC-B71F-0EE42026BA24}" srcOrd="0" destOrd="0" presId="urn:microsoft.com/office/officeart/2005/8/layout/cycle7"/>
    <dgm:cxn modelId="{836EE647-C7CD-4282-B8A5-356708256EE7}" type="presParOf" srcId="{6C38FEB5-A8F7-417A-9D4C-B0E09D77E7A2}" destId="{2D45DC1C-42CE-4D2B-9237-C8317D7FC47D}" srcOrd="1" destOrd="0" presId="urn:microsoft.com/office/officeart/2005/8/layout/cycle7"/>
    <dgm:cxn modelId="{BACCB7EA-0FBE-43B1-ABAA-2A8F22656F8F}" type="presParOf" srcId="{2D45DC1C-42CE-4D2B-9237-C8317D7FC47D}" destId="{A8F030A0-3BC1-4E9F-9A0D-FCEB4831DA9C}" srcOrd="0" destOrd="0" presId="urn:microsoft.com/office/officeart/2005/8/layout/cycle7"/>
    <dgm:cxn modelId="{6D61E582-FAF6-4F67-B383-3DD5DEBACB6A}" type="presParOf" srcId="{6C38FEB5-A8F7-417A-9D4C-B0E09D77E7A2}" destId="{4C81DDDD-32F3-4BE6-B1B6-58ED0B4A0A50}" srcOrd="2" destOrd="0" presId="urn:microsoft.com/office/officeart/2005/8/layout/cycle7"/>
    <dgm:cxn modelId="{86F9D1B3-E0DB-484C-AD06-B353D62BC1A6}" type="presParOf" srcId="{6C38FEB5-A8F7-417A-9D4C-B0E09D77E7A2}" destId="{33DDB661-0271-452D-A162-34A008953523}" srcOrd="3" destOrd="0" presId="urn:microsoft.com/office/officeart/2005/8/layout/cycle7"/>
    <dgm:cxn modelId="{6E657F97-BB3A-4879-88A6-F23E00AA9C19}" type="presParOf" srcId="{33DDB661-0271-452D-A162-34A008953523}" destId="{93F5EA05-0381-46A3-BF46-A5280923420D}" srcOrd="0" destOrd="0" presId="urn:microsoft.com/office/officeart/2005/8/layout/cycle7"/>
    <dgm:cxn modelId="{40010AD7-4D23-4B42-83D4-2791ECD85306}" type="presParOf" srcId="{6C38FEB5-A8F7-417A-9D4C-B0E09D77E7A2}" destId="{4DD59E9F-1408-47EF-94C3-66C3542C3106}" srcOrd="4" destOrd="0" presId="urn:microsoft.com/office/officeart/2005/8/layout/cycle7"/>
    <dgm:cxn modelId="{1B05ACF2-6373-4710-98F3-57311B8D660C}" type="presParOf" srcId="{6C38FEB5-A8F7-417A-9D4C-B0E09D77E7A2}" destId="{02C6EAE0-B1E2-40F1-9989-C46C519D1E12}" srcOrd="5" destOrd="0" presId="urn:microsoft.com/office/officeart/2005/8/layout/cycle7"/>
    <dgm:cxn modelId="{674CAB39-55D7-4FBB-BD03-969115852B5C}" type="presParOf" srcId="{02C6EAE0-B1E2-40F1-9989-C46C519D1E12}" destId="{04E903D9-86B6-4CE2-AF42-E8C7A014993B}" srcOrd="0" destOrd="0" presId="urn:microsoft.com/office/officeart/2005/8/layout/cycle7"/>
    <dgm:cxn modelId="{EF514EAD-B869-49C4-B0AC-58615BF20542}" type="presParOf" srcId="{6C38FEB5-A8F7-417A-9D4C-B0E09D77E7A2}" destId="{2E859DC9-C0EC-443C-A01C-42221C6C6213}" srcOrd="6" destOrd="0" presId="urn:microsoft.com/office/officeart/2005/8/layout/cycle7"/>
    <dgm:cxn modelId="{597B35BA-93CB-472E-A84D-7045F6C26973}" type="presParOf" srcId="{6C38FEB5-A8F7-417A-9D4C-B0E09D77E7A2}" destId="{9D80D872-A70D-438D-82AE-B5BFDD266741}" srcOrd="7" destOrd="0" presId="urn:microsoft.com/office/officeart/2005/8/layout/cycle7"/>
    <dgm:cxn modelId="{6553CAB5-709B-4E5F-9B2F-9CE19E05C638}" type="presParOf" srcId="{9D80D872-A70D-438D-82AE-B5BFDD266741}" destId="{EBBD7912-966D-46AD-9696-561DD4A72A8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2C7DF-977A-4EBC-B71F-0EE42026BA24}">
      <dsp:nvSpPr>
        <dsp:cNvPr id="0" name=""/>
        <dsp:cNvSpPr/>
      </dsp:nvSpPr>
      <dsp:spPr>
        <a:xfrm>
          <a:off x="5266907" y="0"/>
          <a:ext cx="1630173" cy="742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Atmosphere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750 </a:t>
          </a:r>
          <a:r>
            <a:rPr lang="en-GB" sz="1600" kern="1200" dirty="0" err="1"/>
            <a:t>Gt</a:t>
          </a:r>
          <a:endParaRPr lang="en-GB" sz="1600" kern="1200" dirty="0"/>
        </a:p>
      </dsp:txBody>
      <dsp:txXfrm>
        <a:off x="5288662" y="21755"/>
        <a:ext cx="1586663" cy="699262"/>
      </dsp:txXfrm>
    </dsp:sp>
    <dsp:sp modelId="{2D45DC1C-42CE-4D2B-9237-C8317D7FC47D}">
      <dsp:nvSpPr>
        <dsp:cNvPr id="0" name=""/>
        <dsp:cNvSpPr/>
      </dsp:nvSpPr>
      <dsp:spPr>
        <a:xfrm rot="3926791">
          <a:off x="6122159" y="942211"/>
          <a:ext cx="2404738" cy="428946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Photosynthesis 62Gt/</a:t>
          </a:r>
          <a:r>
            <a:rPr lang="en-GB" sz="1600" kern="1200" dirty="0" err="1"/>
            <a:t>yr</a:t>
          </a:r>
          <a:endParaRPr lang="en-GB" sz="1600" kern="1200" dirty="0"/>
        </a:p>
      </dsp:txBody>
      <dsp:txXfrm>
        <a:off x="6153496" y="1000678"/>
        <a:ext cx="2297502" cy="214473"/>
      </dsp:txXfrm>
    </dsp:sp>
    <dsp:sp modelId="{4C81DDDD-32F3-4BE6-B1B6-58ED0B4A0A50}">
      <dsp:nvSpPr>
        <dsp:cNvPr id="0" name=""/>
        <dsp:cNvSpPr/>
      </dsp:nvSpPr>
      <dsp:spPr>
        <a:xfrm>
          <a:off x="7114709" y="2187774"/>
          <a:ext cx="1886290" cy="1323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Terrestrial Biosphere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Plants &amp; Animals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2000 </a:t>
          </a:r>
          <a:r>
            <a:rPr lang="en-GB" sz="1600" kern="1200" dirty="0" err="1"/>
            <a:t>Gt</a:t>
          </a:r>
          <a:endParaRPr lang="en-GB" sz="1600" kern="1200" dirty="0"/>
        </a:p>
      </dsp:txBody>
      <dsp:txXfrm>
        <a:off x="7153462" y="2226527"/>
        <a:ext cx="1808784" cy="1245623"/>
      </dsp:txXfrm>
    </dsp:sp>
    <dsp:sp modelId="{33DDB661-0271-452D-A162-34A008953523}">
      <dsp:nvSpPr>
        <dsp:cNvPr id="0" name=""/>
        <dsp:cNvSpPr/>
      </dsp:nvSpPr>
      <dsp:spPr>
        <a:xfrm rot="15848302">
          <a:off x="4209124" y="2444242"/>
          <a:ext cx="3320064" cy="421482"/>
        </a:xfrm>
        <a:prstGeom prst="leftArrow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Dissolving 90 </a:t>
          </a:r>
          <a:r>
            <a:rPr lang="en-GB" sz="1600" kern="1200" dirty="0" err="1"/>
            <a:t>Gt</a:t>
          </a:r>
          <a:r>
            <a:rPr lang="en-GB" sz="1600" kern="1200" dirty="0"/>
            <a:t>/</a:t>
          </a:r>
          <a:r>
            <a:rPr lang="en-GB" sz="1600" kern="1200" dirty="0" err="1"/>
            <a:t>yr</a:t>
          </a:r>
          <a:endParaRPr lang="en-GB" sz="1600" kern="1200" dirty="0"/>
        </a:p>
      </dsp:txBody>
      <dsp:txXfrm rot="10800000">
        <a:off x="4256429" y="2497202"/>
        <a:ext cx="3214693" cy="210741"/>
      </dsp:txXfrm>
    </dsp:sp>
    <dsp:sp modelId="{4DD59E9F-1408-47EF-94C3-66C3542C3106}">
      <dsp:nvSpPr>
        <dsp:cNvPr id="0" name=""/>
        <dsp:cNvSpPr/>
      </dsp:nvSpPr>
      <dsp:spPr>
        <a:xfrm>
          <a:off x="3924942" y="4320472"/>
          <a:ext cx="3611044" cy="1593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Oceanic Biosphere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39 000 </a:t>
          </a:r>
          <a:r>
            <a:rPr lang="en-GB" sz="1600" kern="1200" dirty="0" err="1"/>
            <a:t>Gt</a:t>
          </a:r>
          <a:endParaRPr lang="en-GB" sz="1600" kern="1200" dirty="0"/>
        </a:p>
      </dsp:txBody>
      <dsp:txXfrm>
        <a:off x="3971616" y="4367146"/>
        <a:ext cx="3517696" cy="1500216"/>
      </dsp:txXfrm>
    </dsp:sp>
    <dsp:sp modelId="{02C6EAE0-B1E2-40F1-9989-C46C519D1E12}">
      <dsp:nvSpPr>
        <dsp:cNvPr id="0" name=""/>
        <dsp:cNvSpPr/>
      </dsp:nvSpPr>
      <dsp:spPr>
        <a:xfrm rot="13066334">
          <a:off x="1875297" y="4538775"/>
          <a:ext cx="2294464" cy="499776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Fossilization 0.3 </a:t>
          </a:r>
          <a:r>
            <a:rPr lang="en-GB" sz="1300" kern="1200" dirty="0" err="1"/>
            <a:t>Gt</a:t>
          </a:r>
          <a:r>
            <a:rPr lang="en-GB" sz="1300" kern="1200" dirty="0"/>
            <a:t>/</a:t>
          </a:r>
          <a:r>
            <a:rPr lang="en-GB" sz="1300" kern="1200" dirty="0" err="1"/>
            <a:t>yr</a:t>
          </a:r>
          <a:endParaRPr lang="en-GB" sz="1300" kern="1200" dirty="0"/>
        </a:p>
      </dsp:txBody>
      <dsp:txXfrm rot="10800000">
        <a:off x="2025230" y="4638730"/>
        <a:ext cx="1994598" cy="299866"/>
      </dsp:txXfrm>
    </dsp:sp>
    <dsp:sp modelId="{2E859DC9-C0EC-443C-A01C-42221C6C6213}">
      <dsp:nvSpPr>
        <dsp:cNvPr id="0" name=""/>
        <dsp:cNvSpPr/>
      </dsp:nvSpPr>
      <dsp:spPr>
        <a:xfrm>
          <a:off x="0" y="936293"/>
          <a:ext cx="4681778" cy="3108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Lithosphere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Rocks and Magma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37 000 000 </a:t>
          </a:r>
          <a:r>
            <a:rPr lang="en-GB" sz="1600" kern="1200" dirty="0" err="1"/>
            <a:t>Gt</a:t>
          </a:r>
          <a:endParaRPr lang="en-GB" sz="1600" kern="1200" dirty="0"/>
        </a:p>
      </dsp:txBody>
      <dsp:txXfrm>
        <a:off x="91052" y="1027345"/>
        <a:ext cx="4499674" cy="2926629"/>
      </dsp:txXfrm>
    </dsp:sp>
    <dsp:sp modelId="{9D80D872-A70D-438D-82AE-B5BFDD266741}">
      <dsp:nvSpPr>
        <dsp:cNvPr id="0" name=""/>
        <dsp:cNvSpPr/>
      </dsp:nvSpPr>
      <dsp:spPr>
        <a:xfrm rot="19828150">
          <a:off x="2786300" y="1044286"/>
          <a:ext cx="2757996" cy="57724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Volcanic eruptions  0.1 </a:t>
          </a:r>
          <a:r>
            <a:rPr lang="en-GB" sz="1600" kern="1200" dirty="0" err="1"/>
            <a:t>Gt</a:t>
          </a:r>
          <a:r>
            <a:rPr lang="en-GB" sz="1600" kern="1200" dirty="0"/>
            <a:t>/</a:t>
          </a:r>
          <a:r>
            <a:rPr lang="en-GB" sz="1600" kern="1200" dirty="0" err="1"/>
            <a:t>yr</a:t>
          </a:r>
          <a:endParaRPr lang="en-GB" sz="1600" kern="1200" dirty="0"/>
        </a:p>
      </dsp:txBody>
      <dsp:txXfrm>
        <a:off x="2795674" y="1224163"/>
        <a:ext cx="2613684" cy="288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4D4DB-3CAB-4DD5-9AB7-172EDCDC8FF1}" type="datetimeFigureOut">
              <a:rPr lang="en-US"/>
              <a:t>9/8/17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97B3A-04DA-44FC-8D10-1062986C753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97B3A-04DA-44FC-8D10-1062986C753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8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97B3A-04DA-44FC-8D10-1062986C7535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6BF-088B-445A-B725-5264118EC6F8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7406-B8D5-4154-903C-7315DF0C73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1C87-13DC-449A-83DE-D11423F062E4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D09-15AB-4117-92AC-4706FBBC8B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74F-273E-41AB-B6EA-726A5C35CC0A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913-6856-46C1-8567-F4D81776D0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3192-0DF7-45CE-B786-B56B12733F98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3A2D-8824-4A5E-AE01-66D67161D9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5C1C-8890-46FF-BFED-32C1836133F6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711B-6F01-45F0-84F2-3C7FDCF233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483B-2BD3-435A-AEAC-4BD7D93F8503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12A7-1F47-4A2C-AE88-5D7BE55436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438-FB4C-40AF-93B6-7108CA5D400D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846-861B-4C49-8CB6-476678CB35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C320-0593-40EE-987C-5BE7BED34787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6A89-D98A-486B-9508-094BA23D4C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C16-8772-46E0-82C1-CC90FAFC3F8D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5AB3-74BD-4C70-A864-EE95FF2005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6872-CE5E-434E-997B-6FF41D0C6D59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AE51-3C79-44E4-94F0-CEA2DB10B1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06-48F9-40B9-B1AB-A26F4CBE6790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A07E-E8BC-473C-88E5-7D211D671E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5C99A-F73A-432A-85B1-312DADD756CC}" type="datetimeFigureOut">
              <a:rPr lang="fr-FR"/>
              <a:pPr>
                <a:defRPr/>
              </a:pPr>
              <a:t>9/8/17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FFF8F-3BF2-4366-A113-EE50197A4C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-inthinking.co.uk/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5538788"/>
            <a:ext cx="7772400" cy="512762"/>
          </a:xfrm>
        </p:spPr>
        <p:txBody>
          <a:bodyPr/>
          <a:lstStyle/>
          <a:p>
            <a:r>
              <a:rPr lang="fr-CA" sz="3600" dirty="0" err="1">
                <a:solidFill>
                  <a:srgbClr val="325576"/>
                </a:solidFill>
              </a:rPr>
              <a:t>Carbon</a:t>
            </a:r>
            <a:r>
              <a:rPr lang="fr-CA" sz="3600" dirty="0">
                <a:solidFill>
                  <a:srgbClr val="325576"/>
                </a:solidFill>
              </a:rPr>
              <a:t> Cycle </a:t>
            </a:r>
            <a:r>
              <a:rPr lang="fr-CA" sz="3600" dirty="0" err="1">
                <a:solidFill>
                  <a:srgbClr val="325576"/>
                </a:solidFill>
              </a:rPr>
              <a:t>Activity</a:t>
            </a:r>
            <a:endParaRPr lang="fr-CA" sz="3600" dirty="0">
              <a:solidFill>
                <a:srgbClr val="325576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71750" y="5967413"/>
            <a:ext cx="4071938" cy="533400"/>
          </a:xfrm>
        </p:spPr>
        <p:txBody>
          <a:bodyPr/>
          <a:lstStyle/>
          <a:p>
            <a:r>
              <a:rPr lang="fr-CA" sz="2400" dirty="0">
                <a:solidFill>
                  <a:srgbClr val="325576"/>
                </a:solidFill>
              </a:rPr>
              <a:t>IB </a:t>
            </a:r>
            <a:r>
              <a:rPr lang="fr-CA" sz="2400" dirty="0" err="1">
                <a:solidFill>
                  <a:srgbClr val="325576"/>
                </a:solidFill>
              </a:rPr>
              <a:t>Biology</a:t>
            </a:r>
            <a:endParaRPr lang="fr-CA" sz="2400" dirty="0">
              <a:solidFill>
                <a:srgbClr val="325576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5262" y="6445830"/>
            <a:ext cx="5713095" cy="22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9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David Faure, InThinking </a:t>
            </a:r>
            <a:r>
              <a:rPr lang="en-GB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www.biology-inthinking.co.uk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116632"/>
            <a:ext cx="1687819" cy="680204"/>
          </a:xfrm>
          <a:prstGeom prst="rect">
            <a:avLst/>
          </a:prstGeom>
        </p:spPr>
      </p:pic>
      <p:pic>
        <p:nvPicPr>
          <p:cNvPr id="7" name="Picture 6" descr="footer-logo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39946"/>
            <a:ext cx="390525" cy="391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0"/>
            <a:ext cx="9163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968" y="620688"/>
            <a:ext cx="2880320" cy="823317"/>
          </a:xfrm>
        </p:spPr>
        <p:txBody>
          <a:bodyPr/>
          <a:lstStyle/>
          <a:p>
            <a:r>
              <a:rPr lang="en-GB" sz="2400" dirty="0"/>
              <a:t>One possible solution</a:t>
            </a:r>
          </a:p>
        </p:txBody>
      </p:sp>
    </p:spTree>
    <p:extLst>
      <p:ext uri="{BB962C8B-B14F-4D97-AF65-F5344CB8AC3E}">
        <p14:creationId xmlns:p14="http://schemas.microsoft.com/office/powerpoint/2010/main" val="281139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677"/>
            <a:ext cx="8229600" cy="49216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Name </a:t>
            </a:r>
            <a:r>
              <a:rPr lang="en-US" sz="2000" dirty="0"/>
              <a:t>three processes that release carbon dioxide into the atmosphere.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Name</a:t>
            </a:r>
            <a:r>
              <a:rPr lang="en-US" sz="2000" dirty="0"/>
              <a:t> three process which move carbon from one reservoir to another, apart from to and from the atmosphere.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Describe</a:t>
            </a:r>
            <a:r>
              <a:rPr lang="en-US" sz="2000" dirty="0"/>
              <a:t> the movement of carbon</a:t>
            </a:r>
            <a:r>
              <a:rPr lang="en-US" sz="2000" b="1" dirty="0"/>
              <a:t> </a:t>
            </a:r>
            <a:r>
              <a:rPr lang="en-US" sz="2000" dirty="0"/>
              <a:t>that would happen very quickly (in days) between two or more reservoirs.  Include the reservoirs, the processes and the forms of carbon.</a:t>
            </a:r>
            <a:endParaRPr lang="fr-FR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Draw</a:t>
            </a:r>
            <a:r>
              <a:rPr lang="en-US" sz="2000" dirty="0"/>
              <a:t> a diagram and </a:t>
            </a:r>
            <a:r>
              <a:rPr lang="en-US" sz="2000" b="1" dirty="0"/>
              <a:t>describe</a:t>
            </a:r>
            <a:r>
              <a:rPr lang="en-US" sz="2000" dirty="0"/>
              <a:t> the movement of carbon though two or more reservoirs that would store carbon for thousands or millions of years.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 Carbon Sink is a reservoir which absorbs more carbon than it releases. </a:t>
            </a:r>
            <a:r>
              <a:rPr lang="en-US" sz="2000" b="1" dirty="0"/>
              <a:t>Suggest</a:t>
            </a:r>
            <a:r>
              <a:rPr lang="en-US" sz="2000" dirty="0"/>
              <a:t> two possible carbon sinks.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Carbon Flux is the flow of carbon from one reservoir to another and its rate is measured in </a:t>
            </a:r>
            <a:r>
              <a:rPr lang="en-US" sz="2000" dirty="0" err="1"/>
              <a:t>Gigatonnes</a:t>
            </a:r>
            <a:r>
              <a:rPr lang="en-US" sz="2000" dirty="0"/>
              <a:t> of Carbon per year (</a:t>
            </a:r>
            <a:r>
              <a:rPr lang="en-US" sz="2000" dirty="0" err="1"/>
              <a:t>GtC</a:t>
            </a:r>
            <a:r>
              <a:rPr lang="en-US" sz="2000" dirty="0"/>
              <a:t>/</a:t>
            </a:r>
            <a:r>
              <a:rPr lang="en-US" sz="2000" dirty="0" err="1"/>
              <a:t>yr</a:t>
            </a:r>
            <a:r>
              <a:rPr lang="en-US" sz="2000" dirty="0"/>
              <a:t>). </a:t>
            </a:r>
            <a:br>
              <a:rPr lang="en-US" sz="2000" dirty="0"/>
            </a:br>
            <a:r>
              <a:rPr lang="en-US" sz="2000" b="1" dirty="0"/>
              <a:t>Suggest</a:t>
            </a:r>
            <a:r>
              <a:rPr lang="en-US" sz="2000" dirty="0"/>
              <a:t> the process which has the greatest carbon flux.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21615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095"/>
            <a:ext cx="9144000" cy="490066"/>
          </a:xfrm>
        </p:spPr>
        <p:txBody>
          <a:bodyPr/>
          <a:lstStyle/>
          <a:p>
            <a:r>
              <a:rPr lang="en-GB" sz="2800" dirty="0"/>
              <a:t>Carbon cycle showing carbon flux and carbon reservoir sizes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5261"/>
              </p:ext>
            </p:extLst>
          </p:nvPr>
        </p:nvGraphicFramePr>
        <p:xfrm>
          <a:off x="143000" y="836712"/>
          <a:ext cx="9001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Arrow 5"/>
          <p:cNvSpPr/>
          <p:nvPr/>
        </p:nvSpPr>
        <p:spPr>
          <a:xfrm rot="3883625">
            <a:off x="5928075" y="2144125"/>
            <a:ext cx="2283461" cy="548217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 Respiration 60 </a:t>
            </a:r>
            <a:r>
              <a:rPr lang="en-GB" sz="1600" dirty="0" err="1"/>
              <a:t>Gt</a:t>
            </a:r>
            <a:r>
              <a:rPr lang="en-GB" sz="1600" dirty="0"/>
              <a:t>/</a:t>
            </a:r>
            <a:r>
              <a:rPr lang="en-GB" sz="1600" dirty="0" err="1"/>
              <a:t>yr</a:t>
            </a:r>
            <a:endParaRPr lang="en-GB" sz="1600" dirty="0"/>
          </a:p>
        </p:txBody>
      </p:sp>
      <p:sp>
        <p:nvSpPr>
          <p:cNvPr id="7" name="Right Arrow 6"/>
          <p:cNvSpPr/>
          <p:nvPr/>
        </p:nvSpPr>
        <p:spPr>
          <a:xfrm rot="19892078">
            <a:off x="2923847" y="1158115"/>
            <a:ext cx="2502059" cy="84902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Combustion 6Gt/</a:t>
            </a:r>
            <a:r>
              <a:rPr lang="en-GB" sz="1600" dirty="0" err="1"/>
              <a:t>yr</a:t>
            </a:r>
            <a:endParaRPr lang="en-GB" sz="1600" dirty="0"/>
          </a:p>
        </p:txBody>
      </p:sp>
      <p:sp>
        <p:nvSpPr>
          <p:cNvPr id="8" name="Left Arrow 7"/>
          <p:cNvSpPr/>
          <p:nvPr/>
        </p:nvSpPr>
        <p:spPr>
          <a:xfrm rot="4912913">
            <a:off x="4804948" y="3301413"/>
            <a:ext cx="3528392" cy="532588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Release 92 </a:t>
            </a:r>
            <a:r>
              <a:rPr lang="en-GB" dirty="0" err="1"/>
              <a:t>Gt</a:t>
            </a:r>
            <a:r>
              <a:rPr lang="en-GB" dirty="0"/>
              <a:t>/</a:t>
            </a:r>
            <a:r>
              <a:rPr lang="en-GB" dirty="0" err="1"/>
              <a:t>yr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70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677"/>
            <a:ext cx="8229600" cy="49216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Outline </a:t>
            </a:r>
            <a:r>
              <a:rPr lang="en-US" sz="2000" dirty="0"/>
              <a:t>the processes that release carbon dioxide into the atmosphere from the lithosphere (carbonate rocks).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Estimate the size of the Carbon Flux from the Biosphere to the Atmosphere which is caused by deforestation and the burning of wood. Give your answer in </a:t>
            </a:r>
            <a:r>
              <a:rPr lang="en-US" sz="2000" dirty="0" err="1"/>
              <a:t>Gigatonnes</a:t>
            </a:r>
            <a:r>
              <a:rPr lang="en-US" sz="2000" dirty="0"/>
              <a:t> of Carbon per year (</a:t>
            </a:r>
            <a:r>
              <a:rPr lang="en-US" sz="2000" dirty="0" err="1"/>
              <a:t>GtC</a:t>
            </a:r>
            <a:r>
              <a:rPr lang="en-US" sz="2000" dirty="0"/>
              <a:t>/</a:t>
            </a:r>
            <a:r>
              <a:rPr lang="en-US" sz="2000" dirty="0" err="1"/>
              <a:t>yr</a:t>
            </a:r>
            <a:r>
              <a:rPr lang="en-US" sz="2000" dirty="0"/>
              <a:t>) and explain how you made the estimate.</a:t>
            </a:r>
          </a:p>
        </p:txBody>
      </p:sp>
    </p:spTree>
    <p:extLst>
      <p:ext uri="{BB962C8B-B14F-4D97-AF65-F5344CB8AC3E}">
        <p14:creationId xmlns:p14="http://schemas.microsoft.com/office/powerpoint/2010/main" val="3649023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Carbon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" y="1417638"/>
            <a:ext cx="1800200" cy="2443410"/>
          </a:xfrm>
        </p:spPr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1600" dirty="0">
                <a:latin typeface="Arial" panose="020B0604020202020204" pitchFamily="34" charset="0"/>
              </a:rPr>
              <a:t>A simple oceanic food web.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endParaRPr lang="en-US" sz="1600" dirty="0">
              <a:latin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1600" dirty="0">
                <a:latin typeface="Arial" panose="020B0604020202020204" pitchFamily="34" charset="0"/>
              </a:rPr>
              <a:t> 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sz="1600" dirty="0">
                <a:latin typeface="Arial" panose="020B0604020202020204" pitchFamily="34" charset="0"/>
              </a:rPr>
              <a:t>Crustaceans and </a:t>
            </a:r>
            <a:r>
              <a:rPr lang="en-GB" sz="1600" dirty="0">
                <a:latin typeface="Arial" panose="020B0604020202020204" pitchFamily="34" charset="0"/>
              </a:rPr>
              <a:t>Molluscs</a:t>
            </a:r>
            <a:r>
              <a:rPr lang="en-US" sz="1600" dirty="0">
                <a:latin typeface="Arial" panose="020B0604020202020204" pitchFamily="34" charset="0"/>
              </a:rPr>
              <a:t> play an important role in the oceanic carbon sink. 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endParaRPr lang="en-US" sz="1600" dirty="0">
              <a:latin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endParaRPr lang="en-US" sz="1600" dirty="0">
              <a:latin typeface="Arial" panose="020B0604020202020204" pitchFamily="34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endParaRPr lang="en-US" sz="1600" dirty="0"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117" y="1196752"/>
            <a:ext cx="6603255" cy="49882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03389" y="6185029"/>
            <a:ext cx="3528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200" dirty="0">
                <a:latin typeface="Arial" panose="020B0604020202020204" pitchFamily="34" charset="0"/>
              </a:rPr>
              <a:t>Image courtesy of www.aquaculture.urgent.be.</a:t>
            </a:r>
          </a:p>
        </p:txBody>
      </p:sp>
    </p:spTree>
    <p:extLst>
      <p:ext uri="{BB962C8B-B14F-4D97-AF65-F5344CB8AC3E}">
        <p14:creationId xmlns:p14="http://schemas.microsoft.com/office/powerpoint/2010/main" val="240494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677"/>
            <a:ext cx="8229600" cy="49216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Explain the two main physical / chemical processes by which carbon dioxide molecules in the air move to the cells of phytoplankton in the ocean.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 Carbon Sink is a reservoir which absorbs more carbon than it releases. </a:t>
            </a:r>
            <a:r>
              <a:rPr lang="en-US" sz="2000" b="1" dirty="0"/>
              <a:t>Suggest</a:t>
            </a:r>
            <a:r>
              <a:rPr lang="en-US" sz="2000" dirty="0"/>
              <a:t> how carbon in the bodies of crustaceans and </a:t>
            </a:r>
            <a:r>
              <a:rPr lang="en-US" sz="2000" dirty="0" err="1"/>
              <a:t>molluscs</a:t>
            </a:r>
            <a:r>
              <a:rPr lang="en-US" sz="2000" dirty="0"/>
              <a:t> is removed from the oceanic food chain to become part of another, slower carbon reservoir.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738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325576"/>
                </a:solidFill>
              </a:rPr>
              <a:t>Different</a:t>
            </a:r>
            <a:r>
              <a:rPr lang="fr-CA" dirty="0">
                <a:solidFill>
                  <a:srgbClr val="325576"/>
                </a:solidFill>
              </a:rPr>
              <a:t> types of </a:t>
            </a:r>
            <a:r>
              <a:rPr lang="fr-CA" dirty="0" err="1">
                <a:solidFill>
                  <a:srgbClr val="325576"/>
                </a:solidFill>
              </a:rPr>
              <a:t>Carbon</a:t>
            </a:r>
            <a:endParaRPr lang="fr-CA" dirty="0">
              <a:solidFill>
                <a:srgbClr val="325576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1830" y="1268760"/>
            <a:ext cx="6329362" cy="4525963"/>
          </a:xfrm>
        </p:spPr>
        <p:txBody>
          <a:bodyPr/>
          <a:lstStyle/>
          <a:p>
            <a:r>
              <a:rPr lang="fr-CA" dirty="0" err="1">
                <a:solidFill>
                  <a:srgbClr val="325576"/>
                </a:solidFill>
              </a:rPr>
              <a:t>Carbon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Dioxide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Gas</a:t>
            </a:r>
            <a:endParaRPr lang="fr-CA" dirty="0">
              <a:solidFill>
                <a:srgbClr val="325576"/>
              </a:solidFill>
            </a:endParaRPr>
          </a:p>
          <a:p>
            <a:r>
              <a:rPr lang="fr-CA" dirty="0" err="1">
                <a:solidFill>
                  <a:srgbClr val="325576"/>
                </a:solidFill>
              </a:rPr>
              <a:t>Dissolved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Carbon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dioxide</a:t>
            </a:r>
            <a:endParaRPr lang="fr-CA" dirty="0">
              <a:solidFill>
                <a:srgbClr val="325576"/>
              </a:solidFill>
            </a:endParaRPr>
          </a:p>
          <a:p>
            <a:r>
              <a:rPr lang="fr-CA" dirty="0">
                <a:solidFill>
                  <a:srgbClr val="325576"/>
                </a:solidFill>
              </a:rPr>
              <a:t>Carbohydrates (</a:t>
            </a:r>
            <a:r>
              <a:rPr lang="fr-CA" dirty="0" err="1">
                <a:solidFill>
                  <a:srgbClr val="325576"/>
                </a:solidFill>
              </a:rPr>
              <a:t>e.g</a:t>
            </a:r>
            <a:r>
              <a:rPr lang="fr-CA" dirty="0">
                <a:solidFill>
                  <a:srgbClr val="325576"/>
                </a:solidFill>
              </a:rPr>
              <a:t>. glucose)</a:t>
            </a:r>
          </a:p>
          <a:p>
            <a:r>
              <a:rPr lang="fr-CA" dirty="0" err="1">
                <a:solidFill>
                  <a:srgbClr val="325576"/>
                </a:solidFill>
              </a:rPr>
              <a:t>Hydrogen</a:t>
            </a:r>
            <a:r>
              <a:rPr lang="fr-CA" dirty="0">
                <a:solidFill>
                  <a:srgbClr val="325576"/>
                </a:solidFill>
              </a:rPr>
              <a:t> carbonate ions (CO</a:t>
            </a:r>
            <a:r>
              <a:rPr lang="fr-CA" baseline="-25000" dirty="0">
                <a:solidFill>
                  <a:srgbClr val="325576"/>
                </a:solidFill>
              </a:rPr>
              <a:t>3</a:t>
            </a:r>
            <a:r>
              <a:rPr lang="fr-CA" baseline="30000" dirty="0">
                <a:solidFill>
                  <a:srgbClr val="325576"/>
                </a:solidFill>
              </a:rPr>
              <a:t>-</a:t>
            </a:r>
            <a:r>
              <a:rPr lang="fr-CA" dirty="0">
                <a:solidFill>
                  <a:srgbClr val="325576"/>
                </a:solidFill>
              </a:rPr>
              <a:t>)</a:t>
            </a:r>
          </a:p>
          <a:p>
            <a:r>
              <a:rPr lang="fr-CA" dirty="0" err="1">
                <a:solidFill>
                  <a:srgbClr val="325576"/>
                </a:solidFill>
              </a:rPr>
              <a:t>Methane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gas</a:t>
            </a:r>
            <a:endParaRPr lang="fr-CA" dirty="0">
              <a:solidFill>
                <a:srgbClr val="325576"/>
              </a:solidFill>
            </a:endParaRPr>
          </a:p>
          <a:p>
            <a:r>
              <a:rPr lang="fr-CA" dirty="0">
                <a:solidFill>
                  <a:srgbClr val="325576"/>
                </a:solidFill>
              </a:rPr>
              <a:t>Peat – (</a:t>
            </a:r>
            <a:r>
              <a:rPr lang="fr-CA" dirty="0" err="1">
                <a:solidFill>
                  <a:srgbClr val="325576"/>
                </a:solidFill>
              </a:rPr>
              <a:t>organic</a:t>
            </a:r>
            <a:r>
              <a:rPr lang="fr-CA" dirty="0">
                <a:solidFill>
                  <a:srgbClr val="325576"/>
                </a:solidFill>
              </a:rPr>
              <a:t> C </a:t>
            </a:r>
            <a:r>
              <a:rPr lang="fr-CA" dirty="0" err="1">
                <a:solidFill>
                  <a:srgbClr val="325576"/>
                </a:solidFill>
              </a:rPr>
              <a:t>rich</a:t>
            </a:r>
            <a:r>
              <a:rPr lang="fr-CA" dirty="0">
                <a:solidFill>
                  <a:srgbClr val="325576"/>
                </a:solidFill>
              </a:rPr>
              <a:t> </a:t>
            </a:r>
            <a:r>
              <a:rPr lang="fr-CA" dirty="0" err="1">
                <a:solidFill>
                  <a:srgbClr val="325576"/>
                </a:solidFill>
              </a:rPr>
              <a:t>molecules</a:t>
            </a:r>
            <a:r>
              <a:rPr lang="fr-CA" dirty="0">
                <a:solidFill>
                  <a:srgbClr val="325576"/>
                </a:solidFill>
              </a:rPr>
              <a:t>)</a:t>
            </a:r>
          </a:p>
          <a:p>
            <a:r>
              <a:rPr lang="fr-CA" dirty="0" err="1">
                <a:solidFill>
                  <a:srgbClr val="325576"/>
                </a:solidFill>
              </a:rPr>
              <a:t>Hydrocarbons</a:t>
            </a:r>
            <a:r>
              <a:rPr lang="fr-CA" dirty="0">
                <a:solidFill>
                  <a:srgbClr val="325576"/>
                </a:solidFill>
              </a:rPr>
              <a:t> in </a:t>
            </a:r>
            <a:r>
              <a:rPr lang="fr-CA" dirty="0" err="1">
                <a:solidFill>
                  <a:srgbClr val="325576"/>
                </a:solidFill>
              </a:rPr>
              <a:t>oil</a:t>
            </a:r>
            <a:r>
              <a:rPr lang="fr-CA" dirty="0">
                <a:solidFill>
                  <a:srgbClr val="325576"/>
                </a:solidFill>
              </a:rPr>
              <a:t> and </a:t>
            </a:r>
            <a:r>
              <a:rPr lang="fr-CA" dirty="0" err="1">
                <a:solidFill>
                  <a:srgbClr val="325576"/>
                </a:solidFill>
              </a:rPr>
              <a:t>gas</a:t>
            </a:r>
            <a:endParaRPr lang="fr-CA" dirty="0">
              <a:solidFill>
                <a:srgbClr val="325576"/>
              </a:solidFill>
            </a:endParaRPr>
          </a:p>
          <a:p>
            <a:r>
              <a:rPr lang="fr-CA" dirty="0" err="1">
                <a:solidFill>
                  <a:srgbClr val="325576"/>
                </a:solidFill>
              </a:rPr>
              <a:t>Corals</a:t>
            </a:r>
            <a:r>
              <a:rPr lang="fr-CA" dirty="0">
                <a:solidFill>
                  <a:srgbClr val="325576"/>
                </a:solidFill>
              </a:rPr>
              <a:t> and </a:t>
            </a:r>
            <a:r>
              <a:rPr lang="fr-CA" dirty="0" err="1">
                <a:solidFill>
                  <a:srgbClr val="325576"/>
                </a:solidFill>
              </a:rPr>
              <a:t>Molluscs</a:t>
            </a:r>
            <a:r>
              <a:rPr lang="fr-CA" dirty="0">
                <a:solidFill>
                  <a:srgbClr val="325576"/>
                </a:solidFill>
              </a:rPr>
              <a:t> </a:t>
            </a:r>
          </a:p>
          <a:p>
            <a:r>
              <a:rPr lang="fr-CA" dirty="0" err="1">
                <a:solidFill>
                  <a:srgbClr val="325576"/>
                </a:solidFill>
              </a:rPr>
              <a:t>Limestone</a:t>
            </a:r>
            <a:r>
              <a:rPr lang="fr-CA" dirty="0">
                <a:solidFill>
                  <a:srgbClr val="325576"/>
                </a:solidFill>
              </a:rPr>
              <a:t> Rocks (Carbonates)</a:t>
            </a:r>
          </a:p>
          <a:p>
            <a:endParaRPr lang="fr-CA" dirty="0">
              <a:solidFill>
                <a:srgbClr val="32557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   </a:t>
            </a:r>
            <a:r>
              <a:rPr lang="en-GB" dirty="0">
                <a:solidFill>
                  <a:schemeClr val="bg1"/>
                </a:solidFill>
              </a:rPr>
              <a:t>Reservoirs</a:t>
            </a:r>
            <a:r>
              <a:rPr lang="fr-CA" dirty="0">
                <a:solidFill>
                  <a:schemeClr val="bg1"/>
                </a:solidFill>
              </a:rPr>
              <a:t> and </a:t>
            </a:r>
            <a:r>
              <a:rPr lang="fr-CA" dirty="0" err="1">
                <a:solidFill>
                  <a:schemeClr val="bg1"/>
                </a:solidFill>
              </a:rPr>
              <a:t>Processes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3716" y="1412776"/>
            <a:ext cx="3970785" cy="532859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25576"/>
                </a:solidFill>
              </a:rPr>
              <a:t>Reservoirs</a:t>
            </a:r>
          </a:p>
          <a:p>
            <a:pPr marL="0" indent="0" algn="ctr">
              <a:buNone/>
            </a:pPr>
            <a:r>
              <a:rPr lang="en-GB" sz="2000" dirty="0">
                <a:solidFill>
                  <a:srgbClr val="325576"/>
                </a:solidFill>
              </a:rPr>
              <a:t>( places where carbon is stored)</a:t>
            </a:r>
          </a:p>
          <a:p>
            <a:r>
              <a:rPr lang="en-GB" sz="2400" dirty="0">
                <a:solidFill>
                  <a:srgbClr val="325576"/>
                </a:solidFill>
              </a:rPr>
              <a:t>Living Plants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Living Animals </a:t>
            </a:r>
          </a:p>
          <a:p>
            <a:r>
              <a:rPr lang="en-GB" sz="2400" dirty="0">
                <a:solidFill>
                  <a:srgbClr val="325576"/>
                </a:solidFill>
              </a:rPr>
              <a:t>Decomposer organisms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Soils and Organic molecules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Fossil Fuels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Sedimentary Rocks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Corals and Shellfish</a:t>
            </a:r>
          </a:p>
          <a:p>
            <a:r>
              <a:rPr lang="en-GB" sz="2400" dirty="0">
                <a:solidFill>
                  <a:srgbClr val="325576"/>
                </a:solidFill>
              </a:rPr>
              <a:t>Phytoplankton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Oceanic Food webs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Sea water</a:t>
            </a:r>
          </a:p>
          <a:p>
            <a:endParaRPr lang="fr-CA" sz="2400" dirty="0">
              <a:solidFill>
                <a:srgbClr val="325576"/>
              </a:solidFill>
            </a:endParaRPr>
          </a:p>
          <a:p>
            <a:endParaRPr lang="fr-CA" sz="2400" dirty="0">
              <a:solidFill>
                <a:srgbClr val="325576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907233" y="1412776"/>
            <a:ext cx="377956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dirty="0">
                <a:solidFill>
                  <a:srgbClr val="325576"/>
                </a:solidFill>
              </a:rPr>
              <a:t>Processes</a:t>
            </a:r>
          </a:p>
          <a:p>
            <a:pPr marL="0" indent="0" algn="ctr">
              <a:buFont typeface="Arial" charset="0"/>
              <a:buNone/>
            </a:pPr>
            <a:r>
              <a:rPr lang="en-GB" sz="2000" dirty="0">
                <a:solidFill>
                  <a:srgbClr val="325576"/>
                </a:solidFill>
              </a:rPr>
              <a:t>(ways of moving carbon from one reservoir to another)</a:t>
            </a:r>
          </a:p>
          <a:p>
            <a:r>
              <a:rPr lang="en-GB" sz="2400" dirty="0">
                <a:solidFill>
                  <a:srgbClr val="325576"/>
                </a:solidFill>
              </a:rPr>
              <a:t>Photosynthesis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Respiration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Decomposition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Diffusion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Combustion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Fossilization</a:t>
            </a:r>
          </a:p>
          <a:p>
            <a:r>
              <a:rPr lang="en-GB" sz="2400" dirty="0">
                <a:solidFill>
                  <a:srgbClr val="325576"/>
                </a:solidFill>
              </a:rPr>
              <a:t>Feeding</a:t>
            </a:r>
          </a:p>
          <a:p>
            <a:r>
              <a:rPr lang="en-GB" sz="2400" dirty="0">
                <a:solidFill>
                  <a:srgbClr val="325576"/>
                </a:solidFill>
              </a:rPr>
              <a:t>Erosion of rocks</a:t>
            </a:r>
          </a:p>
          <a:p>
            <a:r>
              <a:rPr lang="en-GB" sz="2400" dirty="0">
                <a:solidFill>
                  <a:srgbClr val="325576"/>
                </a:solidFill>
              </a:rPr>
              <a:t>Volcanic eruption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/>
          <a:lstStyle/>
          <a:p>
            <a:r>
              <a:rPr lang="en-GB" dirty="0"/>
              <a:t>Carbon Cycle Diagram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67544" y="1107281"/>
            <a:ext cx="8229600" cy="52152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/>
              <a:t>Cut out these labels and stick them to the following diagram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 bwMode="auto">
          <a:xfrm>
            <a:off x="683568" y="5301207"/>
            <a:ext cx="8229600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3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Photosynthesis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Respiration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Decomposition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Diffusion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Combustion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Fossilization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Feeding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Erosion of rocks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Volcanic eruption</a:t>
            </a:r>
          </a:p>
          <a:p>
            <a:pPr marL="0" indent="0" algn="ctr">
              <a:buNone/>
            </a:pPr>
            <a:endParaRPr lang="en-GB" sz="2000" dirty="0"/>
          </a:p>
        </p:txBody>
      </p:sp>
      <p:sp>
        <p:nvSpPr>
          <p:cNvPr id="22" name="Content Placeholder 17"/>
          <p:cNvSpPr txBox="1">
            <a:spLocks/>
          </p:cNvSpPr>
          <p:nvPr/>
        </p:nvSpPr>
        <p:spPr bwMode="auto">
          <a:xfrm>
            <a:off x="467544" y="4794731"/>
            <a:ext cx="8229600" cy="52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2000" u="sng" dirty="0"/>
              <a:t>Draw arrows labelled with these processes connecting the carbon reservoirs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073944" y="1824772"/>
            <a:ext cx="1440160" cy="3604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animals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32808" y="3210969"/>
            <a:ext cx="1370820" cy="3199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Decomposers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905449" y="2387638"/>
            <a:ext cx="1215044" cy="4961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Corals &amp; shell-fish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801910" y="2414353"/>
            <a:ext cx="1296144" cy="3372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plants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249562" y="2414353"/>
            <a:ext cx="1264542" cy="505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Ocean Food webs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732808" y="1817714"/>
            <a:ext cx="1467072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Phytoplankton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407929" y="3177891"/>
            <a:ext cx="1224136" cy="3291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Fossil fuels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802744" y="1833771"/>
            <a:ext cx="1295310" cy="3745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Atmosphere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5507847" y="2387638"/>
            <a:ext cx="1142673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Sea Water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18584" y="1846710"/>
            <a:ext cx="1215045" cy="3616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Soils &amp; Peat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819712" y="3116545"/>
            <a:ext cx="1342510" cy="508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Sedimentary Rocks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27584" y="1824684"/>
            <a:ext cx="1080120" cy="3764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Volcanoes</a:t>
            </a:r>
          </a:p>
        </p:txBody>
      </p:sp>
    </p:spTree>
    <p:extLst>
      <p:ext uri="{BB962C8B-B14F-4D97-AF65-F5344CB8AC3E}">
        <p14:creationId xmlns:p14="http://schemas.microsoft.com/office/powerpoint/2010/main" val="199473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6" y="-133519"/>
            <a:ext cx="916305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8554"/>
            <a:ext cx="8229600" cy="589120"/>
          </a:xfrm>
        </p:spPr>
        <p:txBody>
          <a:bodyPr/>
          <a:lstStyle/>
          <a:p>
            <a:r>
              <a:rPr lang="en-GB" dirty="0"/>
              <a:t>Carbon Cycle Diagram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19672" y="1988840"/>
            <a:ext cx="1440160" cy="3604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animals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33378" y="2550051"/>
            <a:ext cx="1370820" cy="3199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Decomposers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6019" y="1726720"/>
            <a:ext cx="1215044" cy="4961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Corals &amp; shell-fish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02480" y="1753435"/>
            <a:ext cx="1296144" cy="3372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plants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1124744"/>
            <a:ext cx="1264542" cy="505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Ocean Food webs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33378" y="1156796"/>
            <a:ext cx="1467072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Phytoplankton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08499" y="2516973"/>
            <a:ext cx="1224136" cy="3291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Fossil fuels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3314" y="1172853"/>
            <a:ext cx="1295310" cy="3745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Atmosphere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5108417" y="1726720"/>
            <a:ext cx="1142673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Sea Water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19154" y="1185792"/>
            <a:ext cx="1215045" cy="3616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Soils &amp; Peat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20282" y="2455627"/>
            <a:ext cx="1342510" cy="508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Sedimentary Rocks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884368" y="1196752"/>
            <a:ext cx="1080120" cy="3764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Volcanoes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4286" y="0"/>
            <a:ext cx="88088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Drag and drop the labels then draw on the arrows showing processes to complete the diagram</a:t>
            </a:r>
          </a:p>
        </p:txBody>
      </p:sp>
    </p:spTree>
    <p:extLst>
      <p:ext uri="{BB962C8B-B14F-4D97-AF65-F5344CB8AC3E}">
        <p14:creationId xmlns:p14="http://schemas.microsoft.com/office/powerpoint/2010/main" val="107009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4762"/>
            <a:ext cx="9163050" cy="6848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r>
              <a:rPr lang="en-GB" dirty="0"/>
              <a:t>Carbon Cycle Diagram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9525" y="13648"/>
            <a:ext cx="92528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Stick on the carbon reservoir labels then draw arrows showing processes to complete the diagram</a:t>
            </a:r>
          </a:p>
        </p:txBody>
      </p:sp>
    </p:spTree>
    <p:extLst>
      <p:ext uri="{BB962C8B-B14F-4D97-AF65-F5344CB8AC3E}">
        <p14:creationId xmlns:p14="http://schemas.microsoft.com/office/powerpoint/2010/main" val="2643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525" y="4762"/>
            <a:ext cx="9163050" cy="6848475"/>
            <a:chOff x="-9525" y="4762"/>
            <a:chExt cx="9163050" cy="6848475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9525" y="4762"/>
              <a:ext cx="9163050" cy="6848475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866000" y="3705498"/>
              <a:ext cx="1440160" cy="36045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Living animals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708225" y="4879577"/>
              <a:ext cx="1370820" cy="31999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Decomposers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583929" y="5728796"/>
              <a:ext cx="1215044" cy="496141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Corals &amp; shell-fish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71800" y="4252308"/>
              <a:ext cx="1296144" cy="33720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Living plants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289542" y="5728796"/>
              <a:ext cx="1264542" cy="50542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Ocean Food webs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46860" y="4885204"/>
              <a:ext cx="1467072" cy="39063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Phytoplankton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5472" y="5647832"/>
              <a:ext cx="1224136" cy="32911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Fossil fuels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06425" y="2550367"/>
              <a:ext cx="1295310" cy="37457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Atmosphere</a:t>
              </a:r>
              <a:endParaRPr lang="en-GB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544324" y="4885204"/>
              <a:ext cx="1142673" cy="39063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Sea Water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639940" y="4879577"/>
              <a:ext cx="1215045" cy="361638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Soils &amp; Peat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910270" y="6224937"/>
              <a:ext cx="1342510" cy="50884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Sedimentary Rocks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80" y="2557337"/>
              <a:ext cx="1080120" cy="376444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Volcanoes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/>
          <a:lstStyle/>
          <a:p>
            <a:r>
              <a:rPr lang="en-GB" dirty="0"/>
              <a:t>Carbon Cycle Diagram</a:t>
            </a:r>
          </a:p>
        </p:txBody>
      </p:sp>
    </p:spTree>
    <p:extLst>
      <p:ext uri="{BB962C8B-B14F-4D97-AF65-F5344CB8AC3E}">
        <p14:creationId xmlns:p14="http://schemas.microsoft.com/office/powerpoint/2010/main" val="33420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/>
          <a:lstStyle/>
          <a:p>
            <a:r>
              <a:rPr lang="en-GB" dirty="0"/>
              <a:t>Carbon Cycle Diagram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67544" y="1107281"/>
            <a:ext cx="8229600" cy="52152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dirty="0"/>
              <a:t>Cut out these labels and stick them to the following diagram</a:t>
            </a: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 bwMode="auto">
          <a:xfrm>
            <a:off x="683568" y="5301207"/>
            <a:ext cx="8229600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3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Photosynthesis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Respiration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Decomposition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Diffusion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Combustion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Fossilization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325576"/>
                </a:solidFill>
              </a:rPr>
              <a:t>Feeding</a:t>
            </a:r>
            <a:endParaRPr lang="en-GB" sz="2000" dirty="0">
              <a:solidFill>
                <a:srgbClr val="32557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Erosion of rocks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25576"/>
                </a:solidFill>
              </a:rPr>
              <a:t>Volcanic eruption</a:t>
            </a:r>
          </a:p>
          <a:p>
            <a:pPr marL="0" indent="0" algn="ctr">
              <a:buNone/>
            </a:pPr>
            <a:endParaRPr lang="en-GB" sz="2000" dirty="0"/>
          </a:p>
        </p:txBody>
      </p:sp>
      <p:sp>
        <p:nvSpPr>
          <p:cNvPr id="22" name="Content Placeholder 17"/>
          <p:cNvSpPr txBox="1">
            <a:spLocks/>
          </p:cNvSpPr>
          <p:nvPr/>
        </p:nvSpPr>
        <p:spPr bwMode="auto">
          <a:xfrm>
            <a:off x="467544" y="4794731"/>
            <a:ext cx="8229600" cy="52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2000" u="sng" dirty="0"/>
              <a:t>Draw arrows labelled with these processes connecting the carbon reservoirs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073944" y="1824772"/>
            <a:ext cx="1440160" cy="3604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animals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32808" y="3210969"/>
            <a:ext cx="1370820" cy="3199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Decomposers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905449" y="2387638"/>
            <a:ext cx="1215044" cy="4961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Corals &amp; shell-fish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801910" y="2414353"/>
            <a:ext cx="1296144" cy="3372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Living plants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249562" y="2414353"/>
            <a:ext cx="1264542" cy="505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Ocean Food webs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732808" y="1817714"/>
            <a:ext cx="1467072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Phytoplankton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407929" y="3177891"/>
            <a:ext cx="1224136" cy="3291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Fossil fuels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802744" y="1833771"/>
            <a:ext cx="1295310" cy="3745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Atmosphere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5507847" y="2387638"/>
            <a:ext cx="1142673" cy="390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Sea Water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18584" y="1846710"/>
            <a:ext cx="1215045" cy="3616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Soils &amp; Peat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819712" y="3116545"/>
            <a:ext cx="1342510" cy="5088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Sedimentary Rocks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27584" y="1824684"/>
            <a:ext cx="1080120" cy="3764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Volcanoes</a:t>
            </a:r>
          </a:p>
        </p:txBody>
      </p:sp>
    </p:spTree>
    <p:extLst>
      <p:ext uri="{BB962C8B-B14F-4D97-AF65-F5344CB8AC3E}">
        <p14:creationId xmlns:p14="http://schemas.microsoft.com/office/powerpoint/2010/main" val="293180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0"/>
            <a:ext cx="9163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968" y="620688"/>
            <a:ext cx="2880320" cy="823317"/>
          </a:xfrm>
        </p:spPr>
        <p:txBody>
          <a:bodyPr/>
          <a:lstStyle/>
          <a:p>
            <a:r>
              <a:rPr lang="en-GB" sz="2400" dirty="0"/>
              <a:t>One possible solution</a:t>
            </a:r>
          </a:p>
        </p:txBody>
      </p:sp>
    </p:spTree>
    <p:extLst>
      <p:ext uri="{BB962C8B-B14F-4D97-AF65-F5344CB8AC3E}">
        <p14:creationId xmlns:p14="http://schemas.microsoft.com/office/powerpoint/2010/main" val="177768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6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2C21E3-661E-4DD8-AE05-0276FD7FD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Two Jack Lake travel presentation</Template>
  <TotalTime>911</TotalTime>
  <Words>616</Words>
  <Application>Microsoft Macintosh PowerPoint</Application>
  <PresentationFormat>On-screen Show (4:3)</PresentationFormat>
  <Paragraphs>157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68</vt:lpstr>
      <vt:lpstr>Carbon Cycle Activity</vt:lpstr>
      <vt:lpstr>Different types of Carbon</vt:lpstr>
      <vt:lpstr>   Reservoirs and Processes</vt:lpstr>
      <vt:lpstr>Carbon Cycle Diagram</vt:lpstr>
      <vt:lpstr>Carbon Cycle Diagram</vt:lpstr>
      <vt:lpstr>Carbon Cycle Diagram</vt:lpstr>
      <vt:lpstr>Carbon Cycle Diagram</vt:lpstr>
      <vt:lpstr>Carbon Cycle Diagram</vt:lpstr>
      <vt:lpstr>One possible solution</vt:lpstr>
      <vt:lpstr>One possible solution</vt:lpstr>
      <vt:lpstr>Questions</vt:lpstr>
      <vt:lpstr>Carbon cycle showing carbon flux and carbon reservoir sizes</vt:lpstr>
      <vt:lpstr>Questions</vt:lpstr>
      <vt:lpstr>Carbon Cycle</vt:lpstr>
      <vt:lpstr>Questions</vt:lpstr>
    </vt:vector>
  </TitlesOfParts>
  <Company>International School Of Toulouse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Cycle Activity</dc:title>
  <dc:creator>David Faure</dc:creator>
  <cp:keywords/>
  <cp:lastModifiedBy>William Max Green</cp:lastModifiedBy>
  <cp:revision>49</cp:revision>
  <dcterms:created xsi:type="dcterms:W3CDTF">2014-04-28T07:54:14Z</dcterms:created>
  <dcterms:modified xsi:type="dcterms:W3CDTF">2017-09-08T15:28:15Z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TC103815419990</vt:lpwstr>
  </property>
</Properties>
</file>