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sldIdLst>
    <p:sldId id="256" r:id="rId3"/>
    <p:sldId id="257" r:id="rId4"/>
    <p:sldId id="270" r:id="rId5"/>
    <p:sldId id="258" r:id="rId6"/>
    <p:sldId id="259" r:id="rId7"/>
    <p:sldId id="267" r:id="rId8"/>
    <p:sldId id="260" r:id="rId9"/>
    <p:sldId id="261" r:id="rId10"/>
    <p:sldId id="268" r:id="rId11"/>
    <p:sldId id="264" r:id="rId12"/>
    <p:sldId id="265" r:id="rId13"/>
    <p:sldId id="272" r:id="rId14"/>
    <p:sldId id="271" r:id="rId15"/>
    <p:sldId id="273" r:id="rId16"/>
    <p:sldId id="274" r:id="rId17"/>
    <p:sldId id="275" r:id="rId18"/>
    <p:sldId id="276" r:id="rId19"/>
    <p:sldId id="277" r:id="rId20"/>
    <p:sldId id="278" r:id="rId21"/>
    <p:sldId id="279" r:id="rId22"/>
    <p:sldId id="280" r:id="rId23"/>
    <p:sldId id="281"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152"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73EB55-F534-445E-A0BC-1E2DB6608647}"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A7A48A25-332A-4CD8-8B84-FD35BBC630B4}">
      <dgm:prSet phldrT="[Text]" custT="1"/>
      <dgm:spPr>
        <a:solidFill>
          <a:schemeClr val="accent1"/>
        </a:solidFill>
      </dgm:spPr>
      <dgm:t>
        <a:bodyPr/>
        <a:lstStyle/>
        <a:p>
          <a:r>
            <a:rPr lang="en-US" sz="3600" b="1" dirty="0" smtClean="0">
              <a:effectLst>
                <a:outerShdw blurRad="38100" dist="38100" dir="2700000" algn="tl">
                  <a:srgbClr val="000000">
                    <a:alpha val="43137"/>
                  </a:srgbClr>
                </a:outerShdw>
              </a:effectLst>
            </a:rPr>
            <a:t>A. </a:t>
          </a:r>
          <a:r>
            <a:rPr lang="en-US" sz="3600" b="1" i="1" u="sng" dirty="0" smtClean="0">
              <a:effectLst>
                <a:outerShdw blurRad="38100" dist="38100" dir="2700000" algn="tl">
                  <a:srgbClr val="000000">
                    <a:alpha val="43137"/>
                  </a:srgbClr>
                </a:outerShdw>
              </a:effectLst>
            </a:rPr>
            <a:t>Explain</a:t>
          </a:r>
          <a:r>
            <a:rPr lang="en-US" sz="3600" b="1" dirty="0" smtClean="0">
              <a:effectLst>
                <a:outerShdw blurRad="38100" dist="38100" dir="2700000" algn="tl">
                  <a:srgbClr val="000000">
                    <a:alpha val="43137"/>
                  </a:srgbClr>
                </a:outerShdw>
              </a:effectLst>
            </a:rPr>
            <a:t> </a:t>
          </a:r>
          <a:r>
            <a:rPr lang="en-US" sz="3600" b="1" i="0" u="none" dirty="0" smtClean="0">
              <a:effectLst>
                <a:outerShdw blurRad="38100" dist="38100" dir="2700000" algn="tl">
                  <a:srgbClr val="000000">
                    <a:alpha val="43137"/>
                  </a:srgbClr>
                </a:outerShdw>
              </a:effectLst>
            </a:rPr>
            <a:t>observations</a:t>
          </a:r>
          <a:endParaRPr lang="en-US" sz="3600" b="1" i="0" u="none" dirty="0">
            <a:effectLst>
              <a:outerShdw blurRad="38100" dist="38100" dir="2700000" algn="tl">
                <a:srgbClr val="000000">
                  <a:alpha val="43137"/>
                </a:srgbClr>
              </a:outerShdw>
            </a:effectLst>
          </a:endParaRPr>
        </a:p>
      </dgm:t>
    </dgm:pt>
    <dgm:pt modelId="{52E27F04-9918-477F-841E-85B51E322556}" type="parTrans" cxnId="{71C85A3D-AF1F-4659-ACB9-63EC133D4E5A}">
      <dgm:prSet/>
      <dgm:spPr/>
      <dgm:t>
        <a:bodyPr/>
        <a:lstStyle/>
        <a:p>
          <a:endParaRPr lang="en-US"/>
        </a:p>
      </dgm:t>
    </dgm:pt>
    <dgm:pt modelId="{FC3C401E-AD4A-4973-9650-B493E814C044}" type="sibTrans" cxnId="{71C85A3D-AF1F-4659-ACB9-63EC133D4E5A}">
      <dgm:prSet/>
      <dgm:spPr/>
      <dgm:t>
        <a:bodyPr/>
        <a:lstStyle/>
        <a:p>
          <a:endParaRPr lang="en-US"/>
        </a:p>
      </dgm:t>
    </dgm:pt>
    <dgm:pt modelId="{BC3F1D6F-26A5-4D54-984B-5006E0A0978F}">
      <dgm:prSet phldrT="[Text]" custT="1"/>
      <dgm:spPr>
        <a:solidFill>
          <a:schemeClr val="accent3">
            <a:lumMod val="75000"/>
          </a:schemeClr>
        </a:solidFill>
      </dgm:spPr>
      <dgm:t>
        <a:bodyPr/>
        <a:lstStyle/>
        <a:p>
          <a:r>
            <a:rPr lang="en-US" sz="3600" b="1" dirty="0" smtClean="0">
              <a:effectLst>
                <a:outerShdw blurRad="38100" dist="38100" dir="2700000" algn="tl">
                  <a:srgbClr val="000000">
                    <a:alpha val="43137"/>
                  </a:srgbClr>
                </a:outerShdw>
              </a:effectLst>
            </a:rPr>
            <a:t>B. </a:t>
          </a:r>
          <a:r>
            <a:rPr lang="en-US" sz="3600" b="1" i="1" u="sng" dirty="0" smtClean="0">
              <a:effectLst>
                <a:outerShdw blurRad="38100" dist="38100" dir="2700000" algn="tl">
                  <a:srgbClr val="000000">
                    <a:alpha val="43137"/>
                  </a:srgbClr>
                </a:outerShdw>
              </a:effectLst>
            </a:rPr>
            <a:t>Predict</a:t>
          </a:r>
          <a:r>
            <a:rPr lang="en-US" sz="3600" b="1" dirty="0" smtClean="0">
              <a:effectLst>
                <a:outerShdw blurRad="38100" dist="38100" dir="2700000" algn="tl">
                  <a:srgbClr val="000000">
                    <a:alpha val="43137"/>
                  </a:srgbClr>
                </a:outerShdw>
              </a:effectLst>
            </a:rPr>
            <a:t> future observations</a:t>
          </a:r>
          <a:endParaRPr lang="en-US" sz="3600" b="1" dirty="0">
            <a:effectLst>
              <a:outerShdw blurRad="38100" dist="38100" dir="2700000" algn="tl">
                <a:srgbClr val="000000">
                  <a:alpha val="43137"/>
                </a:srgbClr>
              </a:outerShdw>
            </a:effectLst>
          </a:endParaRPr>
        </a:p>
      </dgm:t>
    </dgm:pt>
    <dgm:pt modelId="{4FFD3D5B-3FD2-4671-875F-896C7E9AA970}" type="parTrans" cxnId="{0F08C8BE-63EF-4ACE-9D80-6ABFA8BCB314}">
      <dgm:prSet/>
      <dgm:spPr/>
      <dgm:t>
        <a:bodyPr/>
        <a:lstStyle/>
        <a:p>
          <a:endParaRPr lang="en-US"/>
        </a:p>
      </dgm:t>
    </dgm:pt>
    <dgm:pt modelId="{9D1ABBF9-6CDA-4F22-9161-F8A78794C747}" type="sibTrans" cxnId="{0F08C8BE-63EF-4ACE-9D80-6ABFA8BCB314}">
      <dgm:prSet/>
      <dgm:spPr/>
      <dgm:t>
        <a:bodyPr/>
        <a:lstStyle/>
        <a:p>
          <a:endParaRPr lang="en-US"/>
        </a:p>
      </dgm:t>
    </dgm:pt>
    <dgm:pt modelId="{C309E210-68C2-4FBF-B528-62834289FA61}">
      <dgm:prSet phldrT="[Text]" custT="1"/>
      <dgm:spPr>
        <a:solidFill>
          <a:schemeClr val="accent2"/>
        </a:solidFill>
      </dgm:spPr>
      <dgm:t>
        <a:bodyPr/>
        <a:lstStyle/>
        <a:p>
          <a:r>
            <a:rPr lang="en-US" sz="3000" b="1" dirty="0" smtClean="0">
              <a:effectLst>
                <a:outerShdw blurRad="38100" dist="38100" dir="2700000" algn="tl">
                  <a:srgbClr val="000000">
                    <a:alpha val="43137"/>
                  </a:srgbClr>
                </a:outerShdw>
              </a:effectLst>
            </a:rPr>
            <a:t>C. </a:t>
          </a:r>
          <a:r>
            <a:rPr lang="en-US" sz="3600" b="1" dirty="0" smtClean="0">
              <a:effectLst>
                <a:outerShdw blurRad="38100" dist="38100" dir="2700000" algn="tl">
                  <a:srgbClr val="000000">
                    <a:alpha val="43137"/>
                  </a:srgbClr>
                </a:outerShdw>
              </a:effectLst>
            </a:rPr>
            <a:t>Are </a:t>
          </a:r>
          <a:r>
            <a:rPr lang="en-US" sz="3600" b="1" i="1" u="sng" dirty="0" smtClean="0">
              <a:effectLst>
                <a:outerShdw blurRad="38100" dist="38100" dir="2700000" algn="tl">
                  <a:srgbClr val="000000">
                    <a:alpha val="43137"/>
                  </a:srgbClr>
                </a:outerShdw>
              </a:effectLst>
            </a:rPr>
            <a:t>realistic</a:t>
          </a:r>
          <a:endParaRPr lang="en-US" sz="3600" b="1" dirty="0">
            <a:effectLst>
              <a:outerShdw blurRad="38100" dist="38100" dir="2700000" algn="tl">
                <a:srgbClr val="000000">
                  <a:alpha val="43137"/>
                </a:srgbClr>
              </a:outerShdw>
            </a:effectLst>
          </a:endParaRPr>
        </a:p>
      </dgm:t>
    </dgm:pt>
    <dgm:pt modelId="{1EDBADCA-E821-4DB4-AB46-88848360631D}" type="parTrans" cxnId="{F748E5D3-63B8-485E-A7F8-FE1FA30E89AE}">
      <dgm:prSet/>
      <dgm:spPr/>
      <dgm:t>
        <a:bodyPr/>
        <a:lstStyle/>
        <a:p>
          <a:endParaRPr lang="en-US"/>
        </a:p>
      </dgm:t>
    </dgm:pt>
    <dgm:pt modelId="{426D6DA0-5C66-40D0-A121-E37BE55229DE}" type="sibTrans" cxnId="{F748E5D3-63B8-485E-A7F8-FE1FA30E89AE}">
      <dgm:prSet/>
      <dgm:spPr/>
      <dgm:t>
        <a:bodyPr/>
        <a:lstStyle/>
        <a:p>
          <a:endParaRPr lang="en-US"/>
        </a:p>
      </dgm:t>
    </dgm:pt>
    <dgm:pt modelId="{A2FDD8FA-34EC-4AF4-A9F1-E9E2813E4DC9}" type="pres">
      <dgm:prSet presAssocID="{DF73EB55-F534-445E-A0BC-1E2DB6608647}" presName="outerComposite" presStyleCnt="0">
        <dgm:presLayoutVars>
          <dgm:chMax val="5"/>
          <dgm:dir/>
          <dgm:resizeHandles val="exact"/>
        </dgm:presLayoutVars>
      </dgm:prSet>
      <dgm:spPr/>
      <dgm:t>
        <a:bodyPr/>
        <a:lstStyle/>
        <a:p>
          <a:endParaRPr lang="en-US"/>
        </a:p>
      </dgm:t>
    </dgm:pt>
    <dgm:pt modelId="{31FAEB62-75FA-4C55-960A-A17225464E76}" type="pres">
      <dgm:prSet presAssocID="{DF73EB55-F534-445E-A0BC-1E2DB6608647}" presName="dummyMaxCanvas" presStyleCnt="0">
        <dgm:presLayoutVars/>
      </dgm:prSet>
      <dgm:spPr/>
    </dgm:pt>
    <dgm:pt modelId="{86C50163-A99A-46CB-BD46-7F90532D2FAF}" type="pres">
      <dgm:prSet presAssocID="{DF73EB55-F534-445E-A0BC-1E2DB6608647}" presName="ThreeNodes_1" presStyleLbl="node1" presStyleIdx="0" presStyleCnt="3">
        <dgm:presLayoutVars>
          <dgm:bulletEnabled val="1"/>
        </dgm:presLayoutVars>
      </dgm:prSet>
      <dgm:spPr/>
      <dgm:t>
        <a:bodyPr/>
        <a:lstStyle/>
        <a:p>
          <a:endParaRPr lang="en-US"/>
        </a:p>
      </dgm:t>
    </dgm:pt>
    <dgm:pt modelId="{D95B8508-D7D3-407B-8808-D6FFFC450FD7}" type="pres">
      <dgm:prSet presAssocID="{DF73EB55-F534-445E-A0BC-1E2DB6608647}" presName="ThreeNodes_2" presStyleLbl="node1" presStyleIdx="1" presStyleCnt="3">
        <dgm:presLayoutVars>
          <dgm:bulletEnabled val="1"/>
        </dgm:presLayoutVars>
      </dgm:prSet>
      <dgm:spPr/>
      <dgm:t>
        <a:bodyPr/>
        <a:lstStyle/>
        <a:p>
          <a:endParaRPr lang="en-US"/>
        </a:p>
      </dgm:t>
    </dgm:pt>
    <dgm:pt modelId="{ED782C6F-58EC-4259-97B0-A7CF1A5A7B1C}" type="pres">
      <dgm:prSet presAssocID="{DF73EB55-F534-445E-A0BC-1E2DB6608647}" presName="ThreeNodes_3" presStyleLbl="node1" presStyleIdx="2" presStyleCnt="3">
        <dgm:presLayoutVars>
          <dgm:bulletEnabled val="1"/>
        </dgm:presLayoutVars>
      </dgm:prSet>
      <dgm:spPr/>
      <dgm:t>
        <a:bodyPr/>
        <a:lstStyle/>
        <a:p>
          <a:endParaRPr lang="en-US"/>
        </a:p>
      </dgm:t>
    </dgm:pt>
    <dgm:pt modelId="{99F96283-D5FD-4F4C-8057-CC701F314A1B}" type="pres">
      <dgm:prSet presAssocID="{DF73EB55-F534-445E-A0BC-1E2DB6608647}" presName="ThreeConn_1-2" presStyleLbl="fgAccFollowNode1" presStyleIdx="0" presStyleCnt="2">
        <dgm:presLayoutVars>
          <dgm:bulletEnabled val="1"/>
        </dgm:presLayoutVars>
      </dgm:prSet>
      <dgm:spPr/>
      <dgm:t>
        <a:bodyPr/>
        <a:lstStyle/>
        <a:p>
          <a:endParaRPr lang="en-US"/>
        </a:p>
      </dgm:t>
    </dgm:pt>
    <dgm:pt modelId="{23ED59CD-629C-4E19-9415-53AAF93B8814}" type="pres">
      <dgm:prSet presAssocID="{DF73EB55-F534-445E-A0BC-1E2DB6608647}" presName="ThreeConn_2-3" presStyleLbl="fgAccFollowNode1" presStyleIdx="1" presStyleCnt="2">
        <dgm:presLayoutVars>
          <dgm:bulletEnabled val="1"/>
        </dgm:presLayoutVars>
      </dgm:prSet>
      <dgm:spPr/>
      <dgm:t>
        <a:bodyPr/>
        <a:lstStyle/>
        <a:p>
          <a:endParaRPr lang="en-US"/>
        </a:p>
      </dgm:t>
    </dgm:pt>
    <dgm:pt modelId="{614CA4D7-4144-4F6E-BD14-11AEA52ECA8A}" type="pres">
      <dgm:prSet presAssocID="{DF73EB55-F534-445E-A0BC-1E2DB6608647}" presName="ThreeNodes_1_text" presStyleLbl="node1" presStyleIdx="2" presStyleCnt="3">
        <dgm:presLayoutVars>
          <dgm:bulletEnabled val="1"/>
        </dgm:presLayoutVars>
      </dgm:prSet>
      <dgm:spPr/>
      <dgm:t>
        <a:bodyPr/>
        <a:lstStyle/>
        <a:p>
          <a:endParaRPr lang="en-US"/>
        </a:p>
      </dgm:t>
    </dgm:pt>
    <dgm:pt modelId="{74C05BCB-4796-4FA8-A655-3427C3188406}" type="pres">
      <dgm:prSet presAssocID="{DF73EB55-F534-445E-A0BC-1E2DB6608647}" presName="ThreeNodes_2_text" presStyleLbl="node1" presStyleIdx="2" presStyleCnt="3">
        <dgm:presLayoutVars>
          <dgm:bulletEnabled val="1"/>
        </dgm:presLayoutVars>
      </dgm:prSet>
      <dgm:spPr/>
      <dgm:t>
        <a:bodyPr/>
        <a:lstStyle/>
        <a:p>
          <a:endParaRPr lang="en-US"/>
        </a:p>
      </dgm:t>
    </dgm:pt>
    <dgm:pt modelId="{D17084C3-DF80-4B07-AA3E-35D6D3906426}" type="pres">
      <dgm:prSet presAssocID="{DF73EB55-F534-445E-A0BC-1E2DB6608647}" presName="ThreeNodes_3_text" presStyleLbl="node1" presStyleIdx="2" presStyleCnt="3">
        <dgm:presLayoutVars>
          <dgm:bulletEnabled val="1"/>
        </dgm:presLayoutVars>
      </dgm:prSet>
      <dgm:spPr/>
      <dgm:t>
        <a:bodyPr/>
        <a:lstStyle/>
        <a:p>
          <a:endParaRPr lang="en-US"/>
        </a:p>
      </dgm:t>
    </dgm:pt>
  </dgm:ptLst>
  <dgm:cxnLst>
    <dgm:cxn modelId="{F748E5D3-63B8-485E-A7F8-FE1FA30E89AE}" srcId="{DF73EB55-F534-445E-A0BC-1E2DB6608647}" destId="{C309E210-68C2-4FBF-B528-62834289FA61}" srcOrd="2" destOrd="0" parTransId="{1EDBADCA-E821-4DB4-AB46-88848360631D}" sibTransId="{426D6DA0-5C66-40D0-A121-E37BE55229DE}"/>
    <dgm:cxn modelId="{0F08C8BE-63EF-4ACE-9D80-6ABFA8BCB314}" srcId="{DF73EB55-F534-445E-A0BC-1E2DB6608647}" destId="{BC3F1D6F-26A5-4D54-984B-5006E0A0978F}" srcOrd="1" destOrd="0" parTransId="{4FFD3D5B-3FD2-4671-875F-896C7E9AA970}" sibTransId="{9D1ABBF9-6CDA-4F22-9161-F8A78794C747}"/>
    <dgm:cxn modelId="{E53C10FD-C514-4645-902D-BD7ADF7309B5}" type="presOf" srcId="{9D1ABBF9-6CDA-4F22-9161-F8A78794C747}" destId="{23ED59CD-629C-4E19-9415-53AAF93B8814}" srcOrd="0" destOrd="0" presId="urn:microsoft.com/office/officeart/2005/8/layout/vProcess5"/>
    <dgm:cxn modelId="{5A17E4E6-A9E0-4D10-B6F0-2CDDB4D43351}" type="presOf" srcId="{DF73EB55-F534-445E-A0BC-1E2DB6608647}" destId="{A2FDD8FA-34EC-4AF4-A9F1-E9E2813E4DC9}" srcOrd="0" destOrd="0" presId="urn:microsoft.com/office/officeart/2005/8/layout/vProcess5"/>
    <dgm:cxn modelId="{DC098EA6-D5AC-460E-A771-C6FBEBC99C42}" type="presOf" srcId="{BC3F1D6F-26A5-4D54-984B-5006E0A0978F}" destId="{D95B8508-D7D3-407B-8808-D6FFFC450FD7}" srcOrd="0" destOrd="0" presId="urn:microsoft.com/office/officeart/2005/8/layout/vProcess5"/>
    <dgm:cxn modelId="{948617E5-8EBE-40F6-9154-F41706A98F30}" type="presOf" srcId="{FC3C401E-AD4A-4973-9650-B493E814C044}" destId="{99F96283-D5FD-4F4C-8057-CC701F314A1B}" srcOrd="0" destOrd="0" presId="urn:microsoft.com/office/officeart/2005/8/layout/vProcess5"/>
    <dgm:cxn modelId="{CC0F062F-5817-42B3-8666-44FAC9CBFFE5}" type="presOf" srcId="{C309E210-68C2-4FBF-B528-62834289FA61}" destId="{D17084C3-DF80-4B07-AA3E-35D6D3906426}" srcOrd="1" destOrd="0" presId="urn:microsoft.com/office/officeart/2005/8/layout/vProcess5"/>
    <dgm:cxn modelId="{069E2F5E-8A7B-4638-A2EC-DA081B434215}" type="presOf" srcId="{BC3F1D6F-26A5-4D54-984B-5006E0A0978F}" destId="{74C05BCB-4796-4FA8-A655-3427C3188406}" srcOrd="1" destOrd="0" presId="urn:microsoft.com/office/officeart/2005/8/layout/vProcess5"/>
    <dgm:cxn modelId="{6F4D18B6-144F-4356-B76C-66A5449A1973}" type="presOf" srcId="{A7A48A25-332A-4CD8-8B84-FD35BBC630B4}" destId="{86C50163-A99A-46CB-BD46-7F90532D2FAF}" srcOrd="0" destOrd="0" presId="urn:microsoft.com/office/officeart/2005/8/layout/vProcess5"/>
    <dgm:cxn modelId="{71C85A3D-AF1F-4659-ACB9-63EC133D4E5A}" srcId="{DF73EB55-F534-445E-A0BC-1E2DB6608647}" destId="{A7A48A25-332A-4CD8-8B84-FD35BBC630B4}" srcOrd="0" destOrd="0" parTransId="{52E27F04-9918-477F-841E-85B51E322556}" sibTransId="{FC3C401E-AD4A-4973-9650-B493E814C044}"/>
    <dgm:cxn modelId="{90202CA0-A586-4382-8596-000E8721EEF2}" type="presOf" srcId="{A7A48A25-332A-4CD8-8B84-FD35BBC630B4}" destId="{614CA4D7-4144-4F6E-BD14-11AEA52ECA8A}" srcOrd="1" destOrd="0" presId="urn:microsoft.com/office/officeart/2005/8/layout/vProcess5"/>
    <dgm:cxn modelId="{99CFA725-1BFE-4998-9F23-83FC9BC81A44}" type="presOf" srcId="{C309E210-68C2-4FBF-B528-62834289FA61}" destId="{ED782C6F-58EC-4259-97B0-A7CF1A5A7B1C}" srcOrd="0" destOrd="0" presId="urn:microsoft.com/office/officeart/2005/8/layout/vProcess5"/>
    <dgm:cxn modelId="{2AF0EAC2-491A-4FB2-9C04-D9BB42A5F0A2}" type="presParOf" srcId="{A2FDD8FA-34EC-4AF4-A9F1-E9E2813E4DC9}" destId="{31FAEB62-75FA-4C55-960A-A17225464E76}" srcOrd="0" destOrd="0" presId="urn:microsoft.com/office/officeart/2005/8/layout/vProcess5"/>
    <dgm:cxn modelId="{9845929B-52C5-44C0-AF48-729EC1846043}" type="presParOf" srcId="{A2FDD8FA-34EC-4AF4-A9F1-E9E2813E4DC9}" destId="{86C50163-A99A-46CB-BD46-7F90532D2FAF}" srcOrd="1" destOrd="0" presId="urn:microsoft.com/office/officeart/2005/8/layout/vProcess5"/>
    <dgm:cxn modelId="{27CB62E7-8F46-4142-B111-9A5E47826272}" type="presParOf" srcId="{A2FDD8FA-34EC-4AF4-A9F1-E9E2813E4DC9}" destId="{D95B8508-D7D3-407B-8808-D6FFFC450FD7}" srcOrd="2" destOrd="0" presId="urn:microsoft.com/office/officeart/2005/8/layout/vProcess5"/>
    <dgm:cxn modelId="{5ED96C46-2FCE-474F-AF41-BE0CA96F9945}" type="presParOf" srcId="{A2FDD8FA-34EC-4AF4-A9F1-E9E2813E4DC9}" destId="{ED782C6F-58EC-4259-97B0-A7CF1A5A7B1C}" srcOrd="3" destOrd="0" presId="urn:microsoft.com/office/officeart/2005/8/layout/vProcess5"/>
    <dgm:cxn modelId="{6B908F52-E8E5-4EC2-9F5B-FB3B52F60B44}" type="presParOf" srcId="{A2FDD8FA-34EC-4AF4-A9F1-E9E2813E4DC9}" destId="{99F96283-D5FD-4F4C-8057-CC701F314A1B}" srcOrd="4" destOrd="0" presId="urn:microsoft.com/office/officeart/2005/8/layout/vProcess5"/>
    <dgm:cxn modelId="{3D65E43E-D64E-4317-8109-4A1C558760CF}" type="presParOf" srcId="{A2FDD8FA-34EC-4AF4-A9F1-E9E2813E4DC9}" destId="{23ED59CD-629C-4E19-9415-53AAF93B8814}" srcOrd="5" destOrd="0" presId="urn:microsoft.com/office/officeart/2005/8/layout/vProcess5"/>
    <dgm:cxn modelId="{CF408F51-6635-42C2-B5D1-73034D9E5661}" type="presParOf" srcId="{A2FDD8FA-34EC-4AF4-A9F1-E9E2813E4DC9}" destId="{614CA4D7-4144-4F6E-BD14-11AEA52ECA8A}" srcOrd="6" destOrd="0" presId="urn:microsoft.com/office/officeart/2005/8/layout/vProcess5"/>
    <dgm:cxn modelId="{EAF97C19-8314-45A6-B87B-635D6A40B233}" type="presParOf" srcId="{A2FDD8FA-34EC-4AF4-A9F1-E9E2813E4DC9}" destId="{74C05BCB-4796-4FA8-A655-3427C3188406}" srcOrd="7" destOrd="0" presId="urn:microsoft.com/office/officeart/2005/8/layout/vProcess5"/>
    <dgm:cxn modelId="{37202832-80A2-41F8-BEE5-4950D741BCC9}" type="presParOf" srcId="{A2FDD8FA-34EC-4AF4-A9F1-E9E2813E4DC9}" destId="{D17084C3-DF80-4B07-AA3E-35D6D3906426}"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C50163-A99A-46CB-BD46-7F90532D2FAF}">
      <dsp:nvSpPr>
        <dsp:cNvPr id="0" name=""/>
        <dsp:cNvSpPr/>
      </dsp:nvSpPr>
      <dsp:spPr>
        <a:xfrm>
          <a:off x="0" y="0"/>
          <a:ext cx="6477000" cy="1440180"/>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b="1" kern="1200" dirty="0" smtClean="0">
              <a:effectLst>
                <a:outerShdw blurRad="38100" dist="38100" dir="2700000" algn="tl">
                  <a:srgbClr val="000000">
                    <a:alpha val="43137"/>
                  </a:srgbClr>
                </a:outerShdw>
              </a:effectLst>
            </a:rPr>
            <a:t>A. </a:t>
          </a:r>
          <a:r>
            <a:rPr lang="en-US" sz="3600" b="1" i="1" u="sng" kern="1200" dirty="0" smtClean="0">
              <a:effectLst>
                <a:outerShdw blurRad="38100" dist="38100" dir="2700000" algn="tl">
                  <a:srgbClr val="000000">
                    <a:alpha val="43137"/>
                  </a:srgbClr>
                </a:outerShdw>
              </a:effectLst>
            </a:rPr>
            <a:t>Explain</a:t>
          </a:r>
          <a:r>
            <a:rPr lang="en-US" sz="3600" b="1" kern="1200" dirty="0" smtClean="0">
              <a:effectLst>
                <a:outerShdw blurRad="38100" dist="38100" dir="2700000" algn="tl">
                  <a:srgbClr val="000000">
                    <a:alpha val="43137"/>
                  </a:srgbClr>
                </a:outerShdw>
              </a:effectLst>
            </a:rPr>
            <a:t> </a:t>
          </a:r>
          <a:r>
            <a:rPr lang="en-US" sz="3600" b="1" i="0" u="none" kern="1200" dirty="0" smtClean="0">
              <a:effectLst>
                <a:outerShdw blurRad="38100" dist="38100" dir="2700000" algn="tl">
                  <a:srgbClr val="000000">
                    <a:alpha val="43137"/>
                  </a:srgbClr>
                </a:outerShdw>
              </a:effectLst>
            </a:rPr>
            <a:t>observations</a:t>
          </a:r>
          <a:endParaRPr lang="en-US" sz="3600" b="1" i="0" u="none" kern="1200" dirty="0">
            <a:effectLst>
              <a:outerShdw blurRad="38100" dist="38100" dir="2700000" algn="tl">
                <a:srgbClr val="000000">
                  <a:alpha val="43137"/>
                </a:srgbClr>
              </a:outerShdw>
            </a:effectLst>
          </a:endParaRPr>
        </a:p>
      </dsp:txBody>
      <dsp:txXfrm>
        <a:off x="42181" y="42181"/>
        <a:ext cx="4922934" cy="1355818"/>
      </dsp:txXfrm>
    </dsp:sp>
    <dsp:sp modelId="{D95B8508-D7D3-407B-8808-D6FFFC450FD7}">
      <dsp:nvSpPr>
        <dsp:cNvPr id="0" name=""/>
        <dsp:cNvSpPr/>
      </dsp:nvSpPr>
      <dsp:spPr>
        <a:xfrm>
          <a:off x="571499" y="1680210"/>
          <a:ext cx="6477000" cy="1440180"/>
        </a:xfrm>
        <a:prstGeom prst="roundRect">
          <a:avLst>
            <a:gd name="adj" fmla="val 10000"/>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b="1" kern="1200" dirty="0" smtClean="0">
              <a:effectLst>
                <a:outerShdw blurRad="38100" dist="38100" dir="2700000" algn="tl">
                  <a:srgbClr val="000000">
                    <a:alpha val="43137"/>
                  </a:srgbClr>
                </a:outerShdw>
              </a:effectLst>
            </a:rPr>
            <a:t>B. </a:t>
          </a:r>
          <a:r>
            <a:rPr lang="en-US" sz="3600" b="1" i="1" u="sng" kern="1200" dirty="0" smtClean="0">
              <a:effectLst>
                <a:outerShdw blurRad="38100" dist="38100" dir="2700000" algn="tl">
                  <a:srgbClr val="000000">
                    <a:alpha val="43137"/>
                  </a:srgbClr>
                </a:outerShdw>
              </a:effectLst>
            </a:rPr>
            <a:t>Predict</a:t>
          </a:r>
          <a:r>
            <a:rPr lang="en-US" sz="3600" b="1" kern="1200" dirty="0" smtClean="0">
              <a:effectLst>
                <a:outerShdw blurRad="38100" dist="38100" dir="2700000" algn="tl">
                  <a:srgbClr val="000000">
                    <a:alpha val="43137"/>
                  </a:srgbClr>
                </a:outerShdw>
              </a:effectLst>
            </a:rPr>
            <a:t> future observations</a:t>
          </a:r>
          <a:endParaRPr lang="en-US" sz="3600" b="1" kern="1200" dirty="0">
            <a:effectLst>
              <a:outerShdw blurRad="38100" dist="38100" dir="2700000" algn="tl">
                <a:srgbClr val="000000">
                  <a:alpha val="43137"/>
                </a:srgbClr>
              </a:outerShdw>
            </a:effectLst>
          </a:endParaRPr>
        </a:p>
      </dsp:txBody>
      <dsp:txXfrm>
        <a:off x="613680" y="1722391"/>
        <a:ext cx="4885021" cy="1355817"/>
      </dsp:txXfrm>
    </dsp:sp>
    <dsp:sp modelId="{ED782C6F-58EC-4259-97B0-A7CF1A5A7B1C}">
      <dsp:nvSpPr>
        <dsp:cNvPr id="0" name=""/>
        <dsp:cNvSpPr/>
      </dsp:nvSpPr>
      <dsp:spPr>
        <a:xfrm>
          <a:off x="1142999" y="3360420"/>
          <a:ext cx="6477000" cy="1440180"/>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b="1" kern="1200" dirty="0" smtClean="0">
              <a:effectLst>
                <a:outerShdw blurRad="38100" dist="38100" dir="2700000" algn="tl">
                  <a:srgbClr val="000000">
                    <a:alpha val="43137"/>
                  </a:srgbClr>
                </a:outerShdw>
              </a:effectLst>
            </a:rPr>
            <a:t>C. </a:t>
          </a:r>
          <a:r>
            <a:rPr lang="en-US" sz="3600" b="1" kern="1200" dirty="0" smtClean="0">
              <a:effectLst>
                <a:outerShdw blurRad="38100" dist="38100" dir="2700000" algn="tl">
                  <a:srgbClr val="000000">
                    <a:alpha val="43137"/>
                  </a:srgbClr>
                </a:outerShdw>
              </a:effectLst>
            </a:rPr>
            <a:t>Are </a:t>
          </a:r>
          <a:r>
            <a:rPr lang="en-US" sz="3600" b="1" i="1" u="sng" kern="1200" dirty="0" smtClean="0">
              <a:effectLst>
                <a:outerShdw blurRad="38100" dist="38100" dir="2700000" algn="tl">
                  <a:srgbClr val="000000">
                    <a:alpha val="43137"/>
                  </a:srgbClr>
                </a:outerShdw>
              </a:effectLst>
            </a:rPr>
            <a:t>realistic</a:t>
          </a:r>
          <a:endParaRPr lang="en-US" sz="3600" b="1" kern="1200" dirty="0">
            <a:effectLst>
              <a:outerShdw blurRad="38100" dist="38100" dir="2700000" algn="tl">
                <a:srgbClr val="000000">
                  <a:alpha val="43137"/>
                </a:srgbClr>
              </a:outerShdw>
            </a:effectLst>
          </a:endParaRPr>
        </a:p>
      </dsp:txBody>
      <dsp:txXfrm>
        <a:off x="1185180" y="3402601"/>
        <a:ext cx="4885021" cy="1355817"/>
      </dsp:txXfrm>
    </dsp:sp>
    <dsp:sp modelId="{99F96283-D5FD-4F4C-8057-CC701F314A1B}">
      <dsp:nvSpPr>
        <dsp:cNvPr id="0" name=""/>
        <dsp:cNvSpPr/>
      </dsp:nvSpPr>
      <dsp:spPr>
        <a:xfrm>
          <a:off x="5540883" y="1092136"/>
          <a:ext cx="936117" cy="93611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5751509" y="1092136"/>
        <a:ext cx="514865" cy="704428"/>
      </dsp:txXfrm>
    </dsp:sp>
    <dsp:sp modelId="{23ED59CD-629C-4E19-9415-53AAF93B8814}">
      <dsp:nvSpPr>
        <dsp:cNvPr id="0" name=""/>
        <dsp:cNvSpPr/>
      </dsp:nvSpPr>
      <dsp:spPr>
        <a:xfrm>
          <a:off x="6112383" y="2762745"/>
          <a:ext cx="936117" cy="93611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323009" y="2762745"/>
        <a:ext cx="514865" cy="704428"/>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BDE4EF-4304-4F6C-838A-9528B38C268E}" type="datetimeFigureOut">
              <a:rPr lang="en-US" smtClean="0"/>
              <a:t>10/1/17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D8E13B-FB1E-47A2-BE1E-D7B17C293106}" type="slidenum">
              <a:rPr lang="en-US" smtClean="0"/>
              <a:t>‹#›</a:t>
            </a:fld>
            <a:endParaRPr lang="en-US"/>
          </a:p>
        </p:txBody>
      </p:sp>
    </p:spTree>
    <p:extLst>
      <p:ext uri="{BB962C8B-B14F-4D97-AF65-F5344CB8AC3E}">
        <p14:creationId xmlns:p14="http://schemas.microsoft.com/office/powerpoint/2010/main" val="2625968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3F9863-9747-4CDE-A6E0-856BACD17551}"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Shape 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1" name="Shape 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1" name="Shape 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4327BB-FC1F-4EB9-A80E-CAF773D9AAC5}" type="datetimeFigureOut">
              <a:rPr lang="en-US" smtClean="0"/>
              <a:t>10/1/17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F44B4-E5B3-45A8-A71A-9319D8E987AC}" type="slidenum">
              <a:rPr lang="en-US" smtClean="0"/>
              <a:t>‹#›</a:t>
            </a:fld>
            <a:endParaRPr lang="en-US"/>
          </a:p>
        </p:txBody>
      </p:sp>
    </p:spTree>
    <p:extLst>
      <p:ext uri="{BB962C8B-B14F-4D97-AF65-F5344CB8AC3E}">
        <p14:creationId xmlns:p14="http://schemas.microsoft.com/office/powerpoint/2010/main" val="1548507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4327BB-FC1F-4EB9-A80E-CAF773D9AAC5}" type="datetimeFigureOut">
              <a:rPr lang="en-US" smtClean="0"/>
              <a:t>10/1/17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F44B4-E5B3-45A8-A71A-9319D8E987AC}" type="slidenum">
              <a:rPr lang="en-US" smtClean="0"/>
              <a:t>‹#›</a:t>
            </a:fld>
            <a:endParaRPr lang="en-US"/>
          </a:p>
        </p:txBody>
      </p:sp>
    </p:spTree>
    <p:extLst>
      <p:ext uri="{BB962C8B-B14F-4D97-AF65-F5344CB8AC3E}">
        <p14:creationId xmlns:p14="http://schemas.microsoft.com/office/powerpoint/2010/main" val="2104278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4327BB-FC1F-4EB9-A80E-CAF773D9AAC5}" type="datetimeFigureOut">
              <a:rPr lang="en-US" smtClean="0"/>
              <a:t>10/1/17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F44B4-E5B3-45A8-A71A-9319D8E987AC}" type="slidenum">
              <a:rPr lang="en-US" smtClean="0"/>
              <a:t>‹#›</a:t>
            </a:fld>
            <a:endParaRPr lang="en-US"/>
          </a:p>
        </p:txBody>
      </p:sp>
    </p:spTree>
    <p:extLst>
      <p:ext uri="{BB962C8B-B14F-4D97-AF65-F5344CB8AC3E}">
        <p14:creationId xmlns:p14="http://schemas.microsoft.com/office/powerpoint/2010/main" val="749695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body" idx="1"/>
          </p:nvPr>
        </p:nvSpPr>
        <p:spPr>
          <a:xfrm>
            <a:off x="457200" y="1600200"/>
            <a:ext cx="8229600" cy="4967573"/>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val="18801601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11124"/>
            <a:ext cx="7772400" cy="1546475"/>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9" name="Shape 9"/>
          <p:cNvSpPr txBox="1">
            <a:spLocks noGrp="1"/>
          </p:cNvSpPr>
          <p:nvPr>
            <p:ph type="subTitle" idx="1"/>
          </p:nvPr>
        </p:nvSpPr>
        <p:spPr>
          <a:xfrm>
            <a:off x="685800" y="3786739"/>
            <a:ext cx="7772400" cy="1046316"/>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Tree>
    <p:extLst>
      <p:ext uri="{BB962C8B-B14F-4D97-AF65-F5344CB8AC3E}">
        <p14:creationId xmlns:p14="http://schemas.microsoft.com/office/powerpoint/2010/main" val="5839074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body" idx="1"/>
          </p:nvPr>
        </p:nvSpPr>
        <p:spPr>
          <a:xfrm>
            <a:off x="457200" y="1600200"/>
            <a:ext cx="8229600" cy="4967573"/>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val="795867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body" idx="1"/>
          </p:nvPr>
        </p:nvSpPr>
        <p:spPr>
          <a:xfrm>
            <a:off x="457203" y="1600200"/>
            <a:ext cx="3994525" cy="4967573"/>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2"/>
          </p:nvPr>
        </p:nvSpPr>
        <p:spPr>
          <a:xfrm>
            <a:off x="4692276" y="1600200"/>
            <a:ext cx="3994525" cy="4967573"/>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val="228132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val="28135013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80"/>
            <a:ext cx="8229600" cy="692693"/>
          </a:xfrm>
          <a:prstGeom prst="rect">
            <a:avLst/>
          </a:prstGeom>
        </p:spPr>
        <p:txBody>
          <a:bodyPr lIns="91425" tIns="91425" rIns="91425" bIns="91425" anchor="t" anchorCtr="0"/>
          <a:lstStyle>
            <a:lvl1pPr algn="ctr">
              <a:spcBef>
                <a:spcPts val="360"/>
              </a:spcBef>
              <a:buSzPct val="100000"/>
              <a:buNone/>
              <a:defRPr sz="1800"/>
            </a:lvl1pPr>
          </a:lstStyle>
          <a:p>
            <a:endParaRPr/>
          </a:p>
        </p:txBody>
      </p:sp>
    </p:spTree>
    <p:extLst>
      <p:ext uri="{BB962C8B-B14F-4D97-AF65-F5344CB8AC3E}">
        <p14:creationId xmlns:p14="http://schemas.microsoft.com/office/powerpoint/2010/main" val="23306158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extLst>
      <p:ext uri="{BB962C8B-B14F-4D97-AF65-F5344CB8AC3E}">
        <p14:creationId xmlns:p14="http://schemas.microsoft.com/office/powerpoint/2010/main" val="775027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4327BB-FC1F-4EB9-A80E-CAF773D9AAC5}" type="datetimeFigureOut">
              <a:rPr lang="en-US" smtClean="0"/>
              <a:t>10/1/17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F44B4-E5B3-45A8-A71A-9319D8E987AC}" type="slidenum">
              <a:rPr lang="en-US" smtClean="0"/>
              <a:t>‹#›</a:t>
            </a:fld>
            <a:endParaRPr lang="en-US"/>
          </a:p>
        </p:txBody>
      </p:sp>
    </p:spTree>
    <p:extLst>
      <p:ext uri="{BB962C8B-B14F-4D97-AF65-F5344CB8AC3E}">
        <p14:creationId xmlns:p14="http://schemas.microsoft.com/office/powerpoint/2010/main" val="2640677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4327BB-FC1F-4EB9-A80E-CAF773D9AAC5}" type="datetimeFigureOut">
              <a:rPr lang="en-US" smtClean="0"/>
              <a:t>10/1/17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F44B4-E5B3-45A8-A71A-9319D8E987AC}" type="slidenum">
              <a:rPr lang="en-US" smtClean="0"/>
              <a:t>‹#›</a:t>
            </a:fld>
            <a:endParaRPr lang="en-US"/>
          </a:p>
        </p:txBody>
      </p:sp>
    </p:spTree>
    <p:extLst>
      <p:ext uri="{BB962C8B-B14F-4D97-AF65-F5344CB8AC3E}">
        <p14:creationId xmlns:p14="http://schemas.microsoft.com/office/powerpoint/2010/main" val="1963780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4327BB-FC1F-4EB9-A80E-CAF773D9AAC5}" type="datetimeFigureOut">
              <a:rPr lang="en-US" smtClean="0"/>
              <a:t>10/1/17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AF44B4-E5B3-45A8-A71A-9319D8E987AC}" type="slidenum">
              <a:rPr lang="en-US" smtClean="0"/>
              <a:t>‹#›</a:t>
            </a:fld>
            <a:endParaRPr lang="en-US"/>
          </a:p>
        </p:txBody>
      </p:sp>
    </p:spTree>
    <p:extLst>
      <p:ext uri="{BB962C8B-B14F-4D97-AF65-F5344CB8AC3E}">
        <p14:creationId xmlns:p14="http://schemas.microsoft.com/office/powerpoint/2010/main" val="2242613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4327BB-FC1F-4EB9-A80E-CAF773D9AAC5}" type="datetimeFigureOut">
              <a:rPr lang="en-US" smtClean="0"/>
              <a:t>10/1/17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AF44B4-E5B3-45A8-A71A-9319D8E987AC}" type="slidenum">
              <a:rPr lang="en-US" smtClean="0"/>
              <a:t>‹#›</a:t>
            </a:fld>
            <a:endParaRPr lang="en-US"/>
          </a:p>
        </p:txBody>
      </p:sp>
    </p:spTree>
    <p:extLst>
      <p:ext uri="{BB962C8B-B14F-4D97-AF65-F5344CB8AC3E}">
        <p14:creationId xmlns:p14="http://schemas.microsoft.com/office/powerpoint/2010/main" val="3333306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4327BB-FC1F-4EB9-A80E-CAF773D9AAC5}" type="datetimeFigureOut">
              <a:rPr lang="en-US" smtClean="0"/>
              <a:t>10/1/17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AF44B4-E5B3-45A8-A71A-9319D8E987AC}" type="slidenum">
              <a:rPr lang="en-US" smtClean="0"/>
              <a:t>‹#›</a:t>
            </a:fld>
            <a:endParaRPr lang="en-US"/>
          </a:p>
        </p:txBody>
      </p:sp>
    </p:spTree>
    <p:extLst>
      <p:ext uri="{BB962C8B-B14F-4D97-AF65-F5344CB8AC3E}">
        <p14:creationId xmlns:p14="http://schemas.microsoft.com/office/powerpoint/2010/main" val="208158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4327BB-FC1F-4EB9-A80E-CAF773D9AAC5}" type="datetimeFigureOut">
              <a:rPr lang="en-US" smtClean="0"/>
              <a:t>10/1/17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AF44B4-E5B3-45A8-A71A-9319D8E987AC}" type="slidenum">
              <a:rPr lang="en-US" smtClean="0"/>
              <a:t>‹#›</a:t>
            </a:fld>
            <a:endParaRPr lang="en-US"/>
          </a:p>
        </p:txBody>
      </p:sp>
    </p:spTree>
    <p:extLst>
      <p:ext uri="{BB962C8B-B14F-4D97-AF65-F5344CB8AC3E}">
        <p14:creationId xmlns:p14="http://schemas.microsoft.com/office/powerpoint/2010/main" val="2686548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4327BB-FC1F-4EB9-A80E-CAF773D9AAC5}" type="datetimeFigureOut">
              <a:rPr lang="en-US" smtClean="0"/>
              <a:t>10/1/17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AF44B4-E5B3-45A8-A71A-9319D8E987AC}" type="slidenum">
              <a:rPr lang="en-US" smtClean="0"/>
              <a:t>‹#›</a:t>
            </a:fld>
            <a:endParaRPr lang="en-US"/>
          </a:p>
        </p:txBody>
      </p:sp>
    </p:spTree>
    <p:extLst>
      <p:ext uri="{BB962C8B-B14F-4D97-AF65-F5344CB8AC3E}">
        <p14:creationId xmlns:p14="http://schemas.microsoft.com/office/powerpoint/2010/main" val="3534498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4327BB-FC1F-4EB9-A80E-CAF773D9AAC5}" type="datetimeFigureOut">
              <a:rPr lang="en-US" smtClean="0"/>
              <a:t>10/1/17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AF44B4-E5B3-45A8-A71A-9319D8E987AC}" type="slidenum">
              <a:rPr lang="en-US" smtClean="0"/>
              <a:t>‹#›</a:t>
            </a:fld>
            <a:endParaRPr lang="en-US"/>
          </a:p>
        </p:txBody>
      </p:sp>
    </p:spTree>
    <p:extLst>
      <p:ext uri="{BB962C8B-B14F-4D97-AF65-F5344CB8AC3E}">
        <p14:creationId xmlns:p14="http://schemas.microsoft.com/office/powerpoint/2010/main" val="1457170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4327BB-FC1F-4EB9-A80E-CAF773D9AAC5}" type="datetimeFigureOut">
              <a:rPr lang="en-US" smtClean="0"/>
              <a:t>10/1/17</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AF44B4-E5B3-45A8-A71A-9319D8E987AC}" type="slidenum">
              <a:rPr lang="en-US" smtClean="0"/>
              <a:t>‹#›</a:t>
            </a:fld>
            <a:endParaRPr lang="en-US"/>
          </a:p>
        </p:txBody>
      </p:sp>
    </p:spTree>
    <p:extLst>
      <p:ext uri="{BB962C8B-B14F-4D97-AF65-F5344CB8AC3E}">
        <p14:creationId xmlns:p14="http://schemas.microsoft.com/office/powerpoint/2010/main" val="821658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7"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600200"/>
            <a:ext cx="8229600" cy="4967573"/>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Tree>
    <p:extLst>
      <p:ext uri="{BB962C8B-B14F-4D97-AF65-F5344CB8AC3E}">
        <p14:creationId xmlns:p14="http://schemas.microsoft.com/office/powerpoint/2010/main" val="264792529"/>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tatic.flickr.com/29/56686672_8fd71d419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228"/>
            <a:ext cx="9296400" cy="9296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noAutofit/>
          </a:bodyPr>
          <a:lstStyle/>
          <a:p>
            <a:r>
              <a:rPr lang="en-US" sz="8000" b="1" dirty="0" smtClean="0">
                <a:solidFill>
                  <a:srgbClr val="FFFF00"/>
                </a:solidFill>
                <a:effectLst>
                  <a:outerShdw blurRad="38100" dist="38100" dir="2700000" algn="tl">
                    <a:srgbClr val="000000">
                      <a:alpha val="43137"/>
                    </a:srgbClr>
                  </a:outerShdw>
                </a:effectLst>
                <a:latin typeface="Old English Text MT" pitchFamily="66" charset="0"/>
              </a:rPr>
              <a:t>Historical Models of the Cell Membrane</a:t>
            </a:r>
            <a:endParaRPr lang="en-US" sz="8000" b="1" dirty="0">
              <a:solidFill>
                <a:srgbClr val="FFFF00"/>
              </a:solidFill>
              <a:effectLst>
                <a:outerShdw blurRad="38100" dist="38100" dir="2700000" algn="tl">
                  <a:srgbClr val="000000">
                    <a:alpha val="43137"/>
                  </a:srgbClr>
                </a:outerShdw>
              </a:effectLst>
              <a:latin typeface="Old English Text MT" pitchFamily="66" charset="0"/>
            </a:endParaRPr>
          </a:p>
        </p:txBody>
      </p:sp>
      <p:sp>
        <p:nvSpPr>
          <p:cNvPr id="5" name="Rectangle 4"/>
          <p:cNvSpPr/>
          <p:nvPr/>
        </p:nvSpPr>
        <p:spPr>
          <a:xfrm>
            <a:off x="5701145" y="5278593"/>
            <a:ext cx="3429000" cy="120032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701145" y="5334001"/>
            <a:ext cx="3429000" cy="1200329"/>
          </a:xfrm>
          <a:prstGeom prst="rect">
            <a:avLst/>
          </a:prstGeom>
          <a:noFill/>
        </p:spPr>
        <p:txBody>
          <a:bodyPr wrap="square" rtlCol="0">
            <a:spAutoFit/>
          </a:bodyPr>
          <a:lstStyle/>
          <a:p>
            <a:r>
              <a:rPr lang="en-US" b="1" dirty="0" smtClean="0">
                <a:solidFill>
                  <a:srgbClr val="002060"/>
                </a:solidFill>
              </a:rPr>
              <a:t>All text comes from:</a:t>
            </a:r>
          </a:p>
          <a:p>
            <a:r>
              <a:rPr lang="en-US" b="1" i="1" dirty="0" smtClean="0">
                <a:solidFill>
                  <a:srgbClr val="002060"/>
                </a:solidFill>
              </a:rPr>
              <a:t>Membrane Function Part 1, </a:t>
            </a:r>
            <a:r>
              <a:rPr lang="en-US" b="1" dirty="0" smtClean="0">
                <a:solidFill>
                  <a:srgbClr val="002060"/>
                </a:solidFill>
              </a:rPr>
              <a:t>by W.R. Healy, K.N. Prestwich, and J. </a:t>
            </a:r>
            <a:r>
              <a:rPr lang="en-US" b="1" dirty="0" err="1" smtClean="0">
                <a:solidFill>
                  <a:srgbClr val="002060"/>
                </a:solidFill>
              </a:rPr>
              <a:t>Rymer</a:t>
            </a:r>
            <a:r>
              <a:rPr lang="en-US" b="1" dirty="0" smtClean="0">
                <a:solidFill>
                  <a:srgbClr val="002060"/>
                </a:solidFill>
              </a:rPr>
              <a:t>. © 2010</a:t>
            </a:r>
            <a:endParaRPr lang="en-US" b="1" i="1" dirty="0">
              <a:solidFill>
                <a:srgbClr val="002060"/>
              </a:solidFill>
            </a:endParaRPr>
          </a:p>
        </p:txBody>
      </p:sp>
    </p:spTree>
    <p:extLst>
      <p:ext uri="{BB962C8B-B14F-4D97-AF65-F5344CB8AC3E}">
        <p14:creationId xmlns:p14="http://schemas.microsoft.com/office/powerpoint/2010/main" val="850053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u="sng" dirty="0" err="1" smtClean="0"/>
              <a:t>Davson</a:t>
            </a:r>
            <a:r>
              <a:rPr lang="en-US" sz="6000" u="sng" dirty="0" smtClean="0"/>
              <a:t> and </a:t>
            </a:r>
            <a:r>
              <a:rPr lang="en-US" sz="6000" u="sng" dirty="0" err="1" smtClean="0"/>
              <a:t>Danielli’s</a:t>
            </a:r>
            <a:r>
              <a:rPr lang="en-US" sz="6000" u="sng" dirty="0" smtClean="0"/>
              <a:t> Model</a:t>
            </a:r>
            <a:endParaRPr lang="en-US" sz="6000" u="sng" dirty="0"/>
          </a:p>
        </p:txBody>
      </p:sp>
      <p:sp>
        <p:nvSpPr>
          <p:cNvPr id="3" name="Content Placeholder 2"/>
          <p:cNvSpPr>
            <a:spLocks noGrp="1"/>
          </p:cNvSpPr>
          <p:nvPr>
            <p:ph idx="1"/>
          </p:nvPr>
        </p:nvSpPr>
        <p:spPr>
          <a:xfrm>
            <a:off x="457200" y="1905001"/>
            <a:ext cx="5638800" cy="4648199"/>
          </a:xfrm>
        </p:spPr>
        <p:txBody>
          <a:bodyPr>
            <a:normAutofit fontScale="92500" lnSpcReduction="10000"/>
          </a:bodyPr>
          <a:lstStyle/>
          <a:p>
            <a:r>
              <a:rPr lang="en-US" dirty="0" smtClean="0">
                <a:latin typeface="Helvetica"/>
              </a:rPr>
              <a:t>In the 1930’s, it was discovered that the cell membrane is made of both phospholipids </a:t>
            </a:r>
            <a:r>
              <a:rPr lang="en-US" dirty="0" smtClean="0">
                <a:solidFill>
                  <a:srgbClr val="FF0000"/>
                </a:solidFill>
                <a:latin typeface="Helvetica"/>
              </a:rPr>
              <a:t>AND proteins</a:t>
            </a:r>
            <a:r>
              <a:rPr lang="en-US" dirty="0" smtClean="0">
                <a:latin typeface="Helvetica"/>
              </a:rPr>
              <a:t>.</a:t>
            </a:r>
          </a:p>
          <a:p>
            <a:r>
              <a:rPr lang="en-US" dirty="0" smtClean="0">
                <a:latin typeface="Helvetica"/>
              </a:rPr>
              <a:t>Using the newly invented electron microscope that allowed for greater magnification of the membrane, </a:t>
            </a:r>
            <a:r>
              <a:rPr lang="en-US" dirty="0" err="1" smtClean="0">
                <a:latin typeface="Helvetica"/>
              </a:rPr>
              <a:t>Davson</a:t>
            </a:r>
            <a:r>
              <a:rPr lang="en-US" dirty="0" smtClean="0">
                <a:latin typeface="Helvetica"/>
              </a:rPr>
              <a:t> and </a:t>
            </a:r>
            <a:r>
              <a:rPr lang="en-US" dirty="0" err="1" smtClean="0">
                <a:latin typeface="Helvetica"/>
              </a:rPr>
              <a:t>Danielli</a:t>
            </a:r>
            <a:r>
              <a:rPr lang="en-US" dirty="0" smtClean="0">
                <a:latin typeface="Helvetica"/>
              </a:rPr>
              <a:t> observed this </a:t>
            </a:r>
            <a:r>
              <a:rPr lang="en-US" dirty="0" smtClean="0">
                <a:latin typeface="Helvetica"/>
                <a:sym typeface="Wingdings" pitchFamily="2" charset="2"/>
              </a:rPr>
              <a:t></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3886199"/>
            <a:ext cx="3810000" cy="2964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ounded Rectangular Callout 3"/>
          <p:cNvSpPr/>
          <p:nvPr/>
        </p:nvSpPr>
        <p:spPr>
          <a:xfrm>
            <a:off x="5867400" y="1295400"/>
            <a:ext cx="2895600" cy="2133600"/>
          </a:xfrm>
          <a:prstGeom prst="wedgeRoundRectCallout">
            <a:avLst>
              <a:gd name="adj1" fmla="val 27971"/>
              <a:gd name="adj2" fmla="val 171158"/>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a:latin typeface="Helvetica"/>
              </a:rPr>
              <a:t>Proteins show up dark under the electron microscope- with lipids showing up clear.</a:t>
            </a:r>
          </a:p>
          <a:p>
            <a:pPr algn="ctr"/>
            <a:endParaRPr lang="en-US" dirty="0"/>
          </a:p>
        </p:txBody>
      </p:sp>
    </p:spTree>
    <p:extLst>
      <p:ext uri="{BB962C8B-B14F-4D97-AF65-F5344CB8AC3E}">
        <p14:creationId xmlns:p14="http://schemas.microsoft.com/office/powerpoint/2010/main" val="2635695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u="sng" dirty="0" err="1" smtClean="0"/>
              <a:t>Davson</a:t>
            </a:r>
            <a:r>
              <a:rPr lang="en-US" sz="6000" u="sng" dirty="0" smtClean="0"/>
              <a:t> and </a:t>
            </a:r>
            <a:r>
              <a:rPr lang="en-US" sz="6000" u="sng" dirty="0" err="1" smtClean="0"/>
              <a:t>Danielli’s</a:t>
            </a:r>
            <a:r>
              <a:rPr lang="en-US" sz="6000" u="sng" dirty="0" smtClean="0"/>
              <a:t> Model</a:t>
            </a:r>
            <a:endParaRPr lang="en-US" sz="6000" u="sng" dirty="0"/>
          </a:p>
        </p:txBody>
      </p:sp>
      <p:sp>
        <p:nvSpPr>
          <p:cNvPr id="3" name="Content Placeholder 2"/>
          <p:cNvSpPr>
            <a:spLocks noGrp="1"/>
          </p:cNvSpPr>
          <p:nvPr>
            <p:ph idx="1"/>
          </p:nvPr>
        </p:nvSpPr>
        <p:spPr>
          <a:xfrm>
            <a:off x="228600" y="1295401"/>
            <a:ext cx="8229600" cy="4525963"/>
          </a:xfrm>
        </p:spPr>
        <p:txBody>
          <a:bodyPr>
            <a:normAutofit fontScale="85000" lnSpcReduction="20000"/>
          </a:bodyPr>
          <a:lstStyle/>
          <a:p>
            <a:pPr marL="0" lvl="0" indent="0">
              <a:buNone/>
            </a:pPr>
            <a:r>
              <a:rPr lang="en-US" sz="6600" dirty="0" smtClean="0">
                <a:solidFill>
                  <a:srgbClr val="C00000"/>
                </a:solidFill>
                <a:latin typeface="Franklin Gothic Medium Cond" pitchFamily="34" charset="0"/>
              </a:rPr>
              <a:t>What </a:t>
            </a:r>
            <a:r>
              <a:rPr lang="en-US" sz="6600" dirty="0">
                <a:solidFill>
                  <a:srgbClr val="C00000"/>
                </a:solidFill>
                <a:latin typeface="Franklin Gothic Medium Cond" pitchFamily="34" charset="0"/>
              </a:rPr>
              <a:t>could </a:t>
            </a:r>
            <a:r>
              <a:rPr lang="en-US" sz="6600" dirty="0" err="1" smtClean="0">
                <a:solidFill>
                  <a:srgbClr val="C00000"/>
                </a:solidFill>
                <a:latin typeface="Franklin Gothic Medium Cond" pitchFamily="34" charset="0"/>
              </a:rPr>
              <a:t>Davson</a:t>
            </a:r>
            <a:r>
              <a:rPr lang="en-US" sz="6600" dirty="0" smtClean="0">
                <a:solidFill>
                  <a:srgbClr val="C00000"/>
                </a:solidFill>
                <a:latin typeface="Franklin Gothic Medium Cond" pitchFamily="34" charset="0"/>
              </a:rPr>
              <a:t> </a:t>
            </a:r>
            <a:r>
              <a:rPr lang="en-US" sz="6600" dirty="0">
                <a:solidFill>
                  <a:srgbClr val="C00000"/>
                </a:solidFill>
                <a:latin typeface="Franklin Gothic Medium Cond" pitchFamily="34" charset="0"/>
              </a:rPr>
              <a:t>and </a:t>
            </a:r>
            <a:r>
              <a:rPr lang="en-US" sz="6600" dirty="0" err="1" smtClean="0">
                <a:solidFill>
                  <a:srgbClr val="C00000"/>
                </a:solidFill>
                <a:latin typeface="Franklin Gothic Medium Cond" pitchFamily="34" charset="0"/>
              </a:rPr>
              <a:t>Danielli</a:t>
            </a:r>
            <a:r>
              <a:rPr lang="en-US" sz="6600" dirty="0" smtClean="0">
                <a:solidFill>
                  <a:srgbClr val="C00000"/>
                </a:solidFill>
                <a:latin typeface="Franklin Gothic Medium Cond" pitchFamily="34" charset="0"/>
              </a:rPr>
              <a:t> deduce </a:t>
            </a:r>
            <a:r>
              <a:rPr lang="en-US" sz="6600" dirty="0">
                <a:solidFill>
                  <a:srgbClr val="C00000"/>
                </a:solidFill>
                <a:latin typeface="Franklin Gothic Medium Cond" pitchFamily="34" charset="0"/>
              </a:rPr>
              <a:t>about </a:t>
            </a:r>
            <a:r>
              <a:rPr lang="en-US" sz="6600" dirty="0" smtClean="0">
                <a:solidFill>
                  <a:srgbClr val="C00000"/>
                </a:solidFill>
                <a:latin typeface="Franklin Gothic Medium Cond" pitchFamily="34" charset="0"/>
              </a:rPr>
              <a:t>where proteins and lipids are found in the cell membrane based on </a:t>
            </a:r>
            <a:r>
              <a:rPr lang="en-US" sz="6600" dirty="0">
                <a:solidFill>
                  <a:srgbClr val="C00000"/>
                </a:solidFill>
                <a:latin typeface="Franklin Gothic Medium Cond" pitchFamily="34" charset="0"/>
              </a:rPr>
              <a:t>this evidence?</a:t>
            </a:r>
          </a:p>
          <a:p>
            <a:endParaRPr lang="en-US" dirty="0" smtClean="0">
              <a:latin typeface="Helvetica"/>
            </a:endParaRPr>
          </a:p>
        </p:txBody>
      </p:sp>
    </p:spTree>
    <p:extLst>
      <p:ext uri="{BB962C8B-B14F-4D97-AF65-F5344CB8AC3E}">
        <p14:creationId xmlns:p14="http://schemas.microsoft.com/office/powerpoint/2010/main" val="2128069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 sz="5400" dirty="0"/>
              <a:t>Evidence Againsts the </a:t>
            </a:r>
            <a:br>
              <a:rPr lang="en" sz="5400" dirty="0"/>
            </a:br>
            <a:r>
              <a:rPr lang="en" sz="5400" dirty="0"/>
              <a:t>Davson &amp; Danielli Model</a:t>
            </a:r>
            <a:endParaRPr lang="en-US" sz="6000" u="sng" dirty="0"/>
          </a:p>
        </p:txBody>
      </p:sp>
      <p:sp>
        <p:nvSpPr>
          <p:cNvPr id="3" name="Content Placeholder 2"/>
          <p:cNvSpPr>
            <a:spLocks noGrp="1"/>
          </p:cNvSpPr>
          <p:nvPr>
            <p:ph idx="1"/>
          </p:nvPr>
        </p:nvSpPr>
        <p:spPr>
          <a:xfrm>
            <a:off x="381000" y="1828801"/>
            <a:ext cx="8229600" cy="4525963"/>
          </a:xfrm>
        </p:spPr>
        <p:txBody>
          <a:bodyPr>
            <a:normAutofit lnSpcReduction="10000"/>
          </a:bodyPr>
          <a:lstStyle/>
          <a:p>
            <a:r>
              <a:rPr lang="en-US" dirty="0" smtClean="0">
                <a:latin typeface="Helvetica"/>
              </a:rPr>
              <a:t>The </a:t>
            </a:r>
            <a:r>
              <a:rPr lang="en-US" dirty="0" err="1" smtClean="0">
                <a:latin typeface="Helvetica"/>
              </a:rPr>
              <a:t>Davson-Danielli</a:t>
            </a:r>
            <a:r>
              <a:rPr lang="en-US" dirty="0" smtClean="0">
                <a:latin typeface="Helvetica"/>
              </a:rPr>
              <a:t> model of membrane structure was accepted by most cell biologists for about 30 years. </a:t>
            </a:r>
          </a:p>
          <a:p>
            <a:r>
              <a:rPr lang="en-US" dirty="0" smtClean="0">
                <a:latin typeface="Helvetica"/>
              </a:rPr>
              <a:t>Results of many experiments fitted the model including X-ray diffraction studies and electron microscopy.</a:t>
            </a:r>
          </a:p>
          <a:p>
            <a:r>
              <a:rPr lang="en-US" dirty="0" smtClean="0">
                <a:latin typeface="Helvetica"/>
              </a:rPr>
              <a:t>In the 1950s and 60s some experimental evidence accumulated that did not fit with the </a:t>
            </a:r>
            <a:r>
              <a:rPr lang="en-US" dirty="0" err="1" smtClean="0">
                <a:latin typeface="Helvetica"/>
              </a:rPr>
              <a:t>Davson-Danielli</a:t>
            </a:r>
            <a:r>
              <a:rPr lang="en-US" dirty="0" smtClean="0">
                <a:latin typeface="Helvetica"/>
              </a:rPr>
              <a:t> model.</a:t>
            </a:r>
            <a:endParaRPr lang="en-US" dirty="0">
              <a:latin typeface="Helvetica"/>
            </a:endParaRPr>
          </a:p>
          <a:p>
            <a:endParaRPr lang="en-US" dirty="0" smtClean="0">
              <a:latin typeface="Helvetica"/>
            </a:endParaRPr>
          </a:p>
        </p:txBody>
      </p:sp>
    </p:spTree>
    <p:extLst>
      <p:ext uri="{BB962C8B-B14F-4D97-AF65-F5344CB8AC3E}">
        <p14:creationId xmlns:p14="http://schemas.microsoft.com/office/powerpoint/2010/main" val="771656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190501" y="457200"/>
            <a:ext cx="8953499" cy="1143200"/>
          </a:xfrm>
          <a:prstGeom prst="rect">
            <a:avLst/>
          </a:prstGeom>
        </p:spPr>
        <p:txBody>
          <a:bodyPr lIns="91425" tIns="91425" rIns="91425" bIns="91425" anchor="b" anchorCtr="0">
            <a:noAutofit/>
          </a:bodyPr>
          <a:lstStyle/>
          <a:p>
            <a:pPr lvl="0" rtl="0">
              <a:spcBef>
                <a:spcPts val="0"/>
              </a:spcBef>
              <a:buNone/>
            </a:pPr>
            <a:r>
              <a:rPr lang="en" dirty="0" smtClean="0"/>
              <a:t>Evidence Againsts the </a:t>
            </a:r>
            <a:br>
              <a:rPr lang="en" dirty="0" smtClean="0"/>
            </a:br>
            <a:r>
              <a:rPr lang="en" dirty="0" smtClean="0"/>
              <a:t>Davson </a:t>
            </a:r>
            <a:r>
              <a:rPr lang="en" dirty="0"/>
              <a:t>&amp; Danielli Model</a:t>
            </a:r>
          </a:p>
        </p:txBody>
      </p:sp>
      <p:sp>
        <p:nvSpPr>
          <p:cNvPr id="55" name="Shape 55"/>
          <p:cNvSpPr txBox="1">
            <a:spLocks noGrp="1"/>
          </p:cNvSpPr>
          <p:nvPr>
            <p:ph type="body" idx="1"/>
          </p:nvPr>
        </p:nvSpPr>
        <p:spPr>
          <a:xfrm>
            <a:off x="457200" y="1676400"/>
            <a:ext cx="8229600" cy="4904834"/>
          </a:xfrm>
          <a:prstGeom prst="rect">
            <a:avLst/>
          </a:prstGeom>
        </p:spPr>
        <p:txBody>
          <a:bodyPr lIns="91425" tIns="91425" rIns="91425" bIns="91425" anchor="t" anchorCtr="0">
            <a:noAutofit/>
          </a:bodyPr>
          <a:lstStyle/>
          <a:p>
            <a:pPr marL="457200" lvl="0" indent="-342900" rtl="0">
              <a:spcBef>
                <a:spcPts val="0"/>
              </a:spcBef>
              <a:buClr>
                <a:schemeClr val="dk1"/>
              </a:buClr>
              <a:buSzPct val="100000"/>
              <a:buFont typeface="Arial"/>
              <a:buAutoNum type="arabicPeriod"/>
            </a:pPr>
            <a:r>
              <a:rPr lang="en" sz="1800" dirty="0"/>
              <a:t>Read about the problems</a:t>
            </a:r>
          </a:p>
          <a:p>
            <a:pPr marL="457200" lvl="0" indent="-342900" rtl="0">
              <a:spcBef>
                <a:spcPts val="0"/>
              </a:spcBef>
              <a:buClr>
                <a:schemeClr val="dk1"/>
              </a:buClr>
              <a:buSzPct val="100000"/>
              <a:buFont typeface="Arial"/>
              <a:buAutoNum type="arabicPeriod"/>
            </a:pPr>
            <a:r>
              <a:rPr lang="en" sz="1800" dirty="0"/>
              <a:t>Add </a:t>
            </a:r>
            <a:r>
              <a:rPr lang="en" sz="1800" u="sng" dirty="0"/>
              <a:t>drawings</a:t>
            </a:r>
            <a:r>
              <a:rPr lang="en" sz="1800" dirty="0"/>
              <a:t> for the following three boxes on a whiteboard that illustrate the technique used</a:t>
            </a:r>
          </a:p>
          <a:p>
            <a:pPr marL="457200" lvl="0" indent="-342900" rtl="0">
              <a:spcBef>
                <a:spcPts val="0"/>
              </a:spcBef>
              <a:buClr>
                <a:schemeClr val="dk1"/>
              </a:buClr>
              <a:buSzPct val="100000"/>
              <a:buFont typeface="Arial"/>
              <a:buAutoNum type="arabicPeriod"/>
            </a:pPr>
            <a:r>
              <a:rPr lang="en" sz="1800" dirty="0" smtClean="0"/>
              <a:t>Add </a:t>
            </a:r>
            <a:r>
              <a:rPr lang="en" sz="1800" dirty="0"/>
              <a:t>the information to your notes</a:t>
            </a:r>
          </a:p>
        </p:txBody>
      </p:sp>
      <p:sp>
        <p:nvSpPr>
          <p:cNvPr id="56" name="Shape 56"/>
          <p:cNvSpPr txBox="1"/>
          <p:nvPr/>
        </p:nvSpPr>
        <p:spPr>
          <a:xfrm>
            <a:off x="541528" y="3435867"/>
            <a:ext cx="2195699" cy="2967600"/>
          </a:xfrm>
          <a:prstGeom prst="rect">
            <a:avLst/>
          </a:prstGeom>
          <a:noFill/>
          <a:ln w="9525" cap="flat">
            <a:solidFill>
              <a:srgbClr val="000000"/>
            </a:solidFill>
            <a:prstDash val="solid"/>
            <a:round/>
            <a:headEnd type="none" w="med" len="med"/>
            <a:tailEnd type="none" w="med" len="med"/>
          </a:ln>
        </p:spPr>
        <p:txBody>
          <a:bodyPr lIns="91425" tIns="91425" rIns="91425" bIns="91425" anchor="t" anchorCtr="0">
            <a:noAutofit/>
          </a:bodyPr>
          <a:lstStyle/>
          <a:p>
            <a:pPr algn="ctr"/>
            <a:r>
              <a:rPr lang="en" sz="1400" kern="0">
                <a:solidFill>
                  <a:srgbClr val="000000"/>
                </a:solidFill>
                <a:cs typeface="Arial"/>
                <a:sym typeface="Arial"/>
                <a:rtl val="0"/>
              </a:rPr>
              <a:t>Freeze-etched micrographs</a:t>
            </a:r>
          </a:p>
        </p:txBody>
      </p:sp>
      <p:sp>
        <p:nvSpPr>
          <p:cNvPr id="57" name="Shape 57"/>
          <p:cNvSpPr txBox="1"/>
          <p:nvPr/>
        </p:nvSpPr>
        <p:spPr>
          <a:xfrm>
            <a:off x="3270678" y="3435867"/>
            <a:ext cx="2195699" cy="2967600"/>
          </a:xfrm>
          <a:prstGeom prst="rect">
            <a:avLst/>
          </a:prstGeom>
          <a:noFill/>
          <a:ln w="9525" cap="flat">
            <a:solidFill>
              <a:srgbClr val="000000"/>
            </a:solidFill>
            <a:prstDash val="solid"/>
            <a:round/>
            <a:headEnd type="none" w="med" len="med"/>
            <a:tailEnd type="none" w="med" len="med"/>
          </a:ln>
        </p:spPr>
        <p:txBody>
          <a:bodyPr lIns="91425" tIns="91425" rIns="91425" bIns="91425" anchor="t" anchorCtr="0">
            <a:noAutofit/>
          </a:bodyPr>
          <a:lstStyle/>
          <a:p>
            <a:pPr algn="ctr"/>
            <a:r>
              <a:rPr lang="en" sz="1400" kern="0">
                <a:solidFill>
                  <a:srgbClr val="000000"/>
                </a:solidFill>
                <a:cs typeface="Arial"/>
                <a:sym typeface="Arial"/>
                <a:rtl val="0"/>
              </a:rPr>
              <a:t>Structure of membrane proteins</a:t>
            </a:r>
          </a:p>
        </p:txBody>
      </p:sp>
      <p:sp>
        <p:nvSpPr>
          <p:cNvPr id="58" name="Shape 58"/>
          <p:cNvSpPr txBox="1"/>
          <p:nvPr/>
        </p:nvSpPr>
        <p:spPr>
          <a:xfrm>
            <a:off x="6100102" y="3435867"/>
            <a:ext cx="2195699" cy="2967600"/>
          </a:xfrm>
          <a:prstGeom prst="rect">
            <a:avLst/>
          </a:prstGeom>
          <a:noFill/>
          <a:ln w="9525" cap="flat">
            <a:solidFill>
              <a:srgbClr val="000000"/>
            </a:solidFill>
            <a:prstDash val="solid"/>
            <a:round/>
            <a:headEnd type="none" w="med" len="med"/>
            <a:tailEnd type="none" w="med" len="med"/>
          </a:ln>
        </p:spPr>
        <p:txBody>
          <a:bodyPr lIns="91425" tIns="91425" rIns="91425" bIns="91425" anchor="t" anchorCtr="0">
            <a:noAutofit/>
          </a:bodyPr>
          <a:lstStyle/>
          <a:p>
            <a:pPr algn="ctr"/>
            <a:r>
              <a:rPr lang="en" sz="1400" kern="0">
                <a:solidFill>
                  <a:srgbClr val="000000"/>
                </a:solidFill>
                <a:cs typeface="Arial"/>
                <a:sym typeface="Arial"/>
                <a:rtl val="0"/>
              </a:rPr>
              <a:t>Antibody tagging</a:t>
            </a:r>
          </a:p>
        </p:txBody>
      </p:sp>
    </p:spTree>
    <p:extLst>
      <p:ext uri="{BB962C8B-B14F-4D97-AF65-F5344CB8AC3E}">
        <p14:creationId xmlns:p14="http://schemas.microsoft.com/office/powerpoint/2010/main" val="3297927252"/>
      </p:ext>
    </p:extLst>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 dirty="0"/>
              <a:t>Evidence Againsts the </a:t>
            </a:r>
            <a:br>
              <a:rPr lang="en" dirty="0"/>
            </a:br>
            <a:r>
              <a:rPr lang="en" dirty="0"/>
              <a:t>Davson &amp; Danielli Model</a:t>
            </a:r>
            <a:endParaRPr lang="en-US" u="sng" dirty="0"/>
          </a:p>
        </p:txBody>
      </p:sp>
      <p:sp>
        <p:nvSpPr>
          <p:cNvPr id="3" name="Content Placeholder 2"/>
          <p:cNvSpPr>
            <a:spLocks noGrp="1"/>
          </p:cNvSpPr>
          <p:nvPr>
            <p:ph idx="1"/>
          </p:nvPr>
        </p:nvSpPr>
        <p:spPr>
          <a:xfrm>
            <a:off x="381000" y="1600201"/>
            <a:ext cx="8229600" cy="4525963"/>
          </a:xfrm>
        </p:spPr>
        <p:txBody>
          <a:bodyPr>
            <a:normAutofit lnSpcReduction="10000"/>
          </a:bodyPr>
          <a:lstStyle/>
          <a:p>
            <a:pPr marL="0" indent="0">
              <a:buNone/>
            </a:pPr>
            <a:r>
              <a:rPr lang="en-US" sz="3600" b="1" dirty="0" smtClean="0">
                <a:solidFill>
                  <a:srgbClr val="FF0000"/>
                </a:solidFill>
                <a:latin typeface="Helvetica"/>
              </a:rPr>
              <a:t>Freeze-etched electron micrographs:</a:t>
            </a:r>
          </a:p>
          <a:p>
            <a:r>
              <a:rPr lang="en-US" dirty="0" smtClean="0">
                <a:latin typeface="Helvetica"/>
              </a:rPr>
              <a:t>This technique involves rapid freezing of cells and then fracturing them. The fracture occurs along lines of weakness, including the center of membranes.</a:t>
            </a:r>
          </a:p>
          <a:p>
            <a:r>
              <a:rPr lang="en-US" dirty="0" smtClean="0">
                <a:latin typeface="Helvetica"/>
              </a:rPr>
              <a:t>Globular structures scattered through freeze-etched images of the center of membranes were interpreted as transmembrane proteins.</a:t>
            </a:r>
          </a:p>
        </p:txBody>
      </p:sp>
      <p:sp>
        <p:nvSpPr>
          <p:cNvPr id="4" name="TextBox 3"/>
          <p:cNvSpPr txBox="1"/>
          <p:nvPr/>
        </p:nvSpPr>
        <p:spPr>
          <a:xfrm>
            <a:off x="228600" y="6019800"/>
            <a:ext cx="8686800" cy="523220"/>
          </a:xfrm>
          <a:prstGeom prst="rect">
            <a:avLst/>
          </a:prstGeom>
          <a:noFill/>
        </p:spPr>
        <p:txBody>
          <a:bodyPr wrap="square" rtlCol="0">
            <a:spAutoFit/>
          </a:bodyPr>
          <a:lstStyle/>
          <a:p>
            <a:r>
              <a:rPr lang="en-US" sz="2800" b="1" dirty="0" smtClean="0">
                <a:solidFill>
                  <a:srgbClr val="FF0000"/>
                </a:solidFill>
              </a:rPr>
              <a:t>How does this not fit with </a:t>
            </a:r>
            <a:r>
              <a:rPr lang="en-US" sz="2800" b="1" dirty="0" err="1" smtClean="0">
                <a:solidFill>
                  <a:srgbClr val="FF0000"/>
                </a:solidFill>
              </a:rPr>
              <a:t>Davson</a:t>
            </a:r>
            <a:r>
              <a:rPr lang="en-US" sz="2800" b="1" dirty="0" smtClean="0">
                <a:solidFill>
                  <a:srgbClr val="FF0000"/>
                </a:solidFill>
              </a:rPr>
              <a:t> &amp; </a:t>
            </a:r>
            <a:r>
              <a:rPr lang="en-US" sz="2800" b="1" dirty="0" err="1" smtClean="0">
                <a:solidFill>
                  <a:srgbClr val="FF0000"/>
                </a:solidFill>
              </a:rPr>
              <a:t>Danielli’s</a:t>
            </a:r>
            <a:r>
              <a:rPr lang="en-US" sz="2800" b="1" dirty="0" smtClean="0">
                <a:solidFill>
                  <a:srgbClr val="FF0000"/>
                </a:solidFill>
              </a:rPr>
              <a:t> Model?</a:t>
            </a:r>
            <a:endParaRPr lang="en-US" sz="2800" b="1" dirty="0">
              <a:solidFill>
                <a:srgbClr val="FF0000"/>
              </a:solidFill>
            </a:endParaRPr>
          </a:p>
        </p:txBody>
      </p:sp>
    </p:spTree>
    <p:extLst>
      <p:ext uri="{BB962C8B-B14F-4D97-AF65-F5344CB8AC3E}">
        <p14:creationId xmlns:p14="http://schemas.microsoft.com/office/powerpoint/2010/main" val="928146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 dirty="0"/>
              <a:t>Evidence Againsts the </a:t>
            </a:r>
            <a:br>
              <a:rPr lang="en" dirty="0"/>
            </a:br>
            <a:r>
              <a:rPr lang="en" dirty="0"/>
              <a:t>Davson &amp; Danielli Model</a:t>
            </a:r>
            <a:endParaRPr lang="en-US" u="sng" dirty="0"/>
          </a:p>
        </p:txBody>
      </p:sp>
      <p:sp>
        <p:nvSpPr>
          <p:cNvPr id="3" name="Content Placeholder 2"/>
          <p:cNvSpPr>
            <a:spLocks noGrp="1"/>
          </p:cNvSpPr>
          <p:nvPr>
            <p:ph idx="1"/>
          </p:nvPr>
        </p:nvSpPr>
        <p:spPr>
          <a:xfrm>
            <a:off x="0" y="1828800"/>
            <a:ext cx="9144000" cy="4876800"/>
          </a:xfrm>
        </p:spPr>
        <p:txBody>
          <a:bodyPr>
            <a:normAutofit fontScale="92500"/>
          </a:bodyPr>
          <a:lstStyle/>
          <a:p>
            <a:pPr marL="0" indent="0">
              <a:buNone/>
            </a:pPr>
            <a:r>
              <a:rPr lang="en-US" sz="3900" b="1" dirty="0" smtClean="0">
                <a:solidFill>
                  <a:srgbClr val="FF0000"/>
                </a:solidFill>
                <a:latin typeface="Helvetica"/>
              </a:rPr>
              <a:t>Structure of membrane proteins:</a:t>
            </a:r>
          </a:p>
          <a:p>
            <a:r>
              <a:rPr lang="en-US" dirty="0" smtClean="0">
                <a:latin typeface="Helvetica"/>
              </a:rPr>
              <a:t>Improvements in biochemical techniques allowed proteins to be extracted from membranes.</a:t>
            </a:r>
          </a:p>
          <a:p>
            <a:r>
              <a:rPr lang="en-US" dirty="0" smtClean="0">
                <a:latin typeface="Helvetica"/>
              </a:rPr>
              <a:t>The proteins were found to be very varied in size and globular in shape so were unlike the type of structural protein that would form continuous layers on the periphery of the membrane.</a:t>
            </a:r>
          </a:p>
          <a:p>
            <a:pPr marL="0" indent="0">
              <a:buNone/>
            </a:pPr>
            <a:r>
              <a:rPr lang="en-US" dirty="0">
                <a:latin typeface="Helvetica"/>
              </a:rPr>
              <a:t>	</a:t>
            </a:r>
            <a:r>
              <a:rPr lang="en-US" dirty="0" smtClean="0">
                <a:latin typeface="Helvetica"/>
              </a:rPr>
              <a:t>						</a:t>
            </a:r>
            <a:r>
              <a:rPr lang="en-US" sz="2600" i="1" dirty="0" smtClean="0">
                <a:latin typeface="Helvetica"/>
              </a:rPr>
              <a:t>		                                                 Continued</a:t>
            </a:r>
          </a:p>
        </p:txBody>
      </p:sp>
    </p:spTree>
    <p:extLst>
      <p:ext uri="{BB962C8B-B14F-4D97-AF65-F5344CB8AC3E}">
        <p14:creationId xmlns:p14="http://schemas.microsoft.com/office/powerpoint/2010/main" val="1105676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 dirty="0"/>
              <a:t>Evidence Againsts the </a:t>
            </a:r>
            <a:br>
              <a:rPr lang="en" dirty="0"/>
            </a:br>
            <a:r>
              <a:rPr lang="en" dirty="0"/>
              <a:t>Davson &amp; Danielli Model</a:t>
            </a:r>
            <a:endParaRPr lang="en-US" u="sng" dirty="0"/>
          </a:p>
        </p:txBody>
      </p:sp>
      <p:sp>
        <p:nvSpPr>
          <p:cNvPr id="3" name="Content Placeholder 2"/>
          <p:cNvSpPr>
            <a:spLocks noGrp="1"/>
          </p:cNvSpPr>
          <p:nvPr>
            <p:ph idx="1"/>
          </p:nvPr>
        </p:nvSpPr>
        <p:spPr>
          <a:xfrm>
            <a:off x="381000" y="1828801"/>
            <a:ext cx="8229600" cy="4525963"/>
          </a:xfrm>
        </p:spPr>
        <p:txBody>
          <a:bodyPr>
            <a:normAutofit/>
          </a:bodyPr>
          <a:lstStyle/>
          <a:p>
            <a:pPr marL="0" indent="0">
              <a:buNone/>
            </a:pPr>
            <a:r>
              <a:rPr lang="en-US" sz="3600" b="1" dirty="0" smtClean="0">
                <a:solidFill>
                  <a:srgbClr val="FF0000"/>
                </a:solidFill>
                <a:latin typeface="Helvetica"/>
              </a:rPr>
              <a:t>Structure of membrane proteins:</a:t>
            </a:r>
          </a:p>
          <a:p>
            <a:r>
              <a:rPr lang="en-US" dirty="0" smtClean="0">
                <a:latin typeface="Helvetica"/>
              </a:rPr>
              <a:t>Also the proteins were hydrophobic on at least part of their surface so they would be attracted to the hydrocarbon tails of the phospholipids in the center of the membrane.</a:t>
            </a:r>
          </a:p>
        </p:txBody>
      </p:sp>
      <p:sp>
        <p:nvSpPr>
          <p:cNvPr id="4" name="TextBox 3"/>
          <p:cNvSpPr txBox="1"/>
          <p:nvPr/>
        </p:nvSpPr>
        <p:spPr>
          <a:xfrm>
            <a:off x="228600" y="6019800"/>
            <a:ext cx="8686800" cy="523220"/>
          </a:xfrm>
          <a:prstGeom prst="rect">
            <a:avLst/>
          </a:prstGeom>
          <a:noFill/>
        </p:spPr>
        <p:txBody>
          <a:bodyPr wrap="square" rtlCol="0">
            <a:spAutoFit/>
          </a:bodyPr>
          <a:lstStyle/>
          <a:p>
            <a:r>
              <a:rPr lang="en-US" sz="2800" b="1" dirty="0" smtClean="0">
                <a:solidFill>
                  <a:srgbClr val="FF0000"/>
                </a:solidFill>
              </a:rPr>
              <a:t>How does this not fit with </a:t>
            </a:r>
            <a:r>
              <a:rPr lang="en-US" sz="2800" b="1" dirty="0" err="1" smtClean="0">
                <a:solidFill>
                  <a:srgbClr val="FF0000"/>
                </a:solidFill>
              </a:rPr>
              <a:t>Davson</a:t>
            </a:r>
            <a:r>
              <a:rPr lang="en-US" sz="2800" b="1" dirty="0" smtClean="0">
                <a:solidFill>
                  <a:srgbClr val="FF0000"/>
                </a:solidFill>
              </a:rPr>
              <a:t> &amp; </a:t>
            </a:r>
            <a:r>
              <a:rPr lang="en-US" sz="2800" b="1" dirty="0" err="1" smtClean="0">
                <a:solidFill>
                  <a:srgbClr val="FF0000"/>
                </a:solidFill>
              </a:rPr>
              <a:t>Danielli’s</a:t>
            </a:r>
            <a:r>
              <a:rPr lang="en-US" sz="2800" b="1" dirty="0" smtClean="0">
                <a:solidFill>
                  <a:srgbClr val="FF0000"/>
                </a:solidFill>
              </a:rPr>
              <a:t> Model?</a:t>
            </a:r>
            <a:endParaRPr lang="en-US" sz="2800" b="1" dirty="0">
              <a:solidFill>
                <a:srgbClr val="FF0000"/>
              </a:solidFill>
            </a:endParaRPr>
          </a:p>
        </p:txBody>
      </p:sp>
    </p:spTree>
    <p:extLst>
      <p:ext uri="{BB962C8B-B14F-4D97-AF65-F5344CB8AC3E}">
        <p14:creationId xmlns:p14="http://schemas.microsoft.com/office/powerpoint/2010/main" val="280387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 dirty="0"/>
              <a:t>Evidence Againsts the </a:t>
            </a:r>
            <a:br>
              <a:rPr lang="en" dirty="0"/>
            </a:br>
            <a:r>
              <a:rPr lang="en" dirty="0"/>
              <a:t>Davson &amp; Danielli Model</a:t>
            </a:r>
            <a:endParaRPr lang="en-US" u="sng" dirty="0"/>
          </a:p>
        </p:txBody>
      </p:sp>
      <p:sp>
        <p:nvSpPr>
          <p:cNvPr id="3" name="Content Placeholder 2"/>
          <p:cNvSpPr>
            <a:spLocks noGrp="1"/>
          </p:cNvSpPr>
          <p:nvPr>
            <p:ph idx="1"/>
          </p:nvPr>
        </p:nvSpPr>
        <p:spPr>
          <a:xfrm>
            <a:off x="381000" y="1828801"/>
            <a:ext cx="8229600" cy="4525963"/>
          </a:xfrm>
        </p:spPr>
        <p:txBody>
          <a:bodyPr>
            <a:normAutofit fontScale="92500" lnSpcReduction="20000"/>
          </a:bodyPr>
          <a:lstStyle/>
          <a:p>
            <a:pPr marL="0" indent="0">
              <a:buNone/>
            </a:pPr>
            <a:r>
              <a:rPr lang="en-US" sz="3600" b="1" dirty="0" smtClean="0">
                <a:solidFill>
                  <a:srgbClr val="FF0000"/>
                </a:solidFill>
                <a:latin typeface="Helvetica"/>
              </a:rPr>
              <a:t>Fluorescent antibody tagging:</a:t>
            </a:r>
          </a:p>
          <a:p>
            <a:r>
              <a:rPr lang="en-US" dirty="0" smtClean="0">
                <a:latin typeface="Helvetica"/>
              </a:rPr>
              <a:t>Red or green fluorescent markers were attached to antibodies that bind to membrane proteins.</a:t>
            </a:r>
          </a:p>
          <a:p>
            <a:r>
              <a:rPr lang="en-US" dirty="0" smtClean="0">
                <a:latin typeface="Helvetica"/>
              </a:rPr>
              <a:t>The membrane proteins of some cells were tagged with red markers and other cells with green markers.</a:t>
            </a:r>
          </a:p>
          <a:p>
            <a:r>
              <a:rPr lang="en-US" dirty="0" smtClean="0">
                <a:latin typeface="Helvetica"/>
              </a:rPr>
              <a:t>The cells were fused together and within 40 minutes the red and green markers were mixed throughout the membrane of the fused cell.</a:t>
            </a:r>
          </a:p>
        </p:txBody>
      </p:sp>
      <p:sp>
        <p:nvSpPr>
          <p:cNvPr id="4" name="TextBox 3"/>
          <p:cNvSpPr txBox="1"/>
          <p:nvPr/>
        </p:nvSpPr>
        <p:spPr>
          <a:xfrm>
            <a:off x="246797" y="6281411"/>
            <a:ext cx="8686800" cy="523220"/>
          </a:xfrm>
          <a:prstGeom prst="rect">
            <a:avLst/>
          </a:prstGeom>
          <a:noFill/>
        </p:spPr>
        <p:txBody>
          <a:bodyPr wrap="square" rtlCol="0">
            <a:spAutoFit/>
          </a:bodyPr>
          <a:lstStyle/>
          <a:p>
            <a:r>
              <a:rPr lang="en-US" sz="2800" b="1" dirty="0" smtClean="0">
                <a:solidFill>
                  <a:srgbClr val="FF0000"/>
                </a:solidFill>
              </a:rPr>
              <a:t>How does this not fit with </a:t>
            </a:r>
            <a:r>
              <a:rPr lang="en-US" sz="2800" b="1" dirty="0" err="1" smtClean="0">
                <a:solidFill>
                  <a:srgbClr val="FF0000"/>
                </a:solidFill>
              </a:rPr>
              <a:t>Davson</a:t>
            </a:r>
            <a:r>
              <a:rPr lang="en-US" sz="2800" b="1" dirty="0" smtClean="0">
                <a:solidFill>
                  <a:srgbClr val="FF0000"/>
                </a:solidFill>
              </a:rPr>
              <a:t> &amp; </a:t>
            </a:r>
            <a:r>
              <a:rPr lang="en-US" sz="2800" b="1" dirty="0" err="1" smtClean="0">
                <a:solidFill>
                  <a:srgbClr val="FF0000"/>
                </a:solidFill>
              </a:rPr>
              <a:t>Danielli’s</a:t>
            </a:r>
            <a:r>
              <a:rPr lang="en-US" sz="2800" b="1" dirty="0" smtClean="0">
                <a:solidFill>
                  <a:srgbClr val="FF0000"/>
                </a:solidFill>
              </a:rPr>
              <a:t> Model?</a:t>
            </a:r>
            <a:endParaRPr lang="en-US" sz="2800" b="1" dirty="0">
              <a:solidFill>
                <a:srgbClr val="FF0000"/>
              </a:solidFill>
            </a:endParaRPr>
          </a:p>
        </p:txBody>
      </p:sp>
    </p:spTree>
    <p:extLst>
      <p:ext uri="{BB962C8B-B14F-4D97-AF65-F5344CB8AC3E}">
        <p14:creationId xmlns:p14="http://schemas.microsoft.com/office/powerpoint/2010/main" val="1601975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4"/>
            <a:ext cx="8229600" cy="1143200"/>
          </a:xfrm>
          <a:prstGeom prst="rect">
            <a:avLst/>
          </a:prstGeom>
        </p:spPr>
        <p:txBody>
          <a:bodyPr lIns="91425" tIns="91425" rIns="91425" bIns="91425" anchor="b" anchorCtr="0">
            <a:noAutofit/>
          </a:bodyPr>
          <a:lstStyle/>
          <a:p>
            <a:pPr lvl="0" rtl="0">
              <a:spcBef>
                <a:spcPts val="0"/>
              </a:spcBef>
              <a:buNone/>
            </a:pPr>
            <a:r>
              <a:rPr lang="en"/>
              <a:t>Singer and Nicolson Model</a:t>
            </a:r>
          </a:p>
        </p:txBody>
      </p:sp>
      <p:sp>
        <p:nvSpPr>
          <p:cNvPr id="64" name="Shape 64"/>
          <p:cNvSpPr txBox="1">
            <a:spLocks noGrp="1"/>
          </p:cNvSpPr>
          <p:nvPr>
            <p:ph type="body" idx="1"/>
          </p:nvPr>
        </p:nvSpPr>
        <p:spPr>
          <a:xfrm>
            <a:off x="457200" y="909234"/>
            <a:ext cx="8229600" cy="5671999"/>
          </a:xfrm>
          <a:prstGeom prst="rect">
            <a:avLst/>
          </a:prstGeom>
        </p:spPr>
        <p:txBody>
          <a:bodyPr lIns="91425" tIns="91425" rIns="91425" bIns="91425" anchor="t" anchorCtr="0">
            <a:noAutofit/>
          </a:bodyPr>
          <a:lstStyle/>
          <a:p>
            <a:pPr marL="457200" lvl="0" indent="-342900" rtl="0">
              <a:spcBef>
                <a:spcPts val="0"/>
              </a:spcBef>
              <a:buClr>
                <a:schemeClr val="dk1"/>
              </a:buClr>
              <a:buSzPct val="100000"/>
              <a:buFont typeface="Arial"/>
              <a:buAutoNum type="arabicPeriod"/>
            </a:pPr>
            <a:r>
              <a:rPr lang="en" sz="1800" dirty="0"/>
              <a:t>Read about them</a:t>
            </a:r>
          </a:p>
          <a:p>
            <a:pPr marL="457200" lvl="0" indent="-342900" rtl="0">
              <a:spcBef>
                <a:spcPts val="0"/>
              </a:spcBef>
              <a:buClr>
                <a:schemeClr val="dk1"/>
              </a:buClr>
              <a:buSzPct val="100000"/>
              <a:buFont typeface="Arial"/>
              <a:buAutoNum type="arabicPeriod"/>
            </a:pPr>
            <a:r>
              <a:rPr lang="en" sz="1800" dirty="0"/>
              <a:t>Add </a:t>
            </a:r>
            <a:r>
              <a:rPr lang="en" sz="1800" u="sng" dirty="0"/>
              <a:t>drawings</a:t>
            </a:r>
            <a:r>
              <a:rPr lang="en" sz="1800" dirty="0"/>
              <a:t> for the following two boxes on a whiteboard that illustrate the observations and deduction </a:t>
            </a:r>
          </a:p>
          <a:p>
            <a:pPr marL="457200" lvl="0" indent="-342900" rtl="0">
              <a:spcBef>
                <a:spcPts val="0"/>
              </a:spcBef>
              <a:buClr>
                <a:schemeClr val="dk1"/>
              </a:buClr>
              <a:buSzPct val="100000"/>
              <a:buFont typeface="Arial"/>
              <a:buAutoNum type="arabicPeriod"/>
            </a:pPr>
            <a:r>
              <a:rPr lang="en" sz="1800" dirty="0" smtClean="0"/>
              <a:t>Add </a:t>
            </a:r>
            <a:r>
              <a:rPr lang="en" sz="1800" dirty="0"/>
              <a:t>the information to your notes</a:t>
            </a:r>
          </a:p>
        </p:txBody>
      </p:sp>
      <p:sp>
        <p:nvSpPr>
          <p:cNvPr id="65" name="Shape 65"/>
          <p:cNvSpPr txBox="1"/>
          <p:nvPr/>
        </p:nvSpPr>
        <p:spPr>
          <a:xfrm>
            <a:off x="5837425" y="2954600"/>
            <a:ext cx="2646900" cy="3823600"/>
          </a:xfrm>
          <a:prstGeom prst="rect">
            <a:avLst/>
          </a:prstGeom>
          <a:noFill/>
          <a:ln w="38100" cap="flat">
            <a:solidFill>
              <a:srgbClr val="FF0000"/>
            </a:solidFill>
            <a:prstDash val="solid"/>
            <a:round/>
            <a:headEnd type="none" w="med" len="med"/>
            <a:tailEnd type="none" w="med" len="med"/>
          </a:ln>
        </p:spPr>
        <p:txBody>
          <a:bodyPr lIns="91425" tIns="91425" rIns="91425" bIns="91425" anchor="t" anchorCtr="0">
            <a:noAutofit/>
          </a:bodyPr>
          <a:lstStyle/>
          <a:p>
            <a:pPr algn="ctr"/>
            <a:r>
              <a:rPr lang="en" sz="1400" i="1" kern="0">
                <a:solidFill>
                  <a:srgbClr val="0000FF"/>
                </a:solidFill>
                <a:cs typeface="Arial"/>
                <a:sym typeface="Arial"/>
                <a:rtl val="0"/>
              </a:rPr>
              <a:t>DEDUCTION</a:t>
            </a:r>
          </a:p>
        </p:txBody>
      </p:sp>
      <p:sp>
        <p:nvSpPr>
          <p:cNvPr id="66" name="Shape 66"/>
          <p:cNvSpPr txBox="1"/>
          <p:nvPr/>
        </p:nvSpPr>
        <p:spPr>
          <a:xfrm>
            <a:off x="411200" y="2954600"/>
            <a:ext cx="5304000" cy="3823600"/>
          </a:xfrm>
          <a:prstGeom prst="rect">
            <a:avLst/>
          </a:prstGeom>
          <a:noFill/>
          <a:ln w="38100" cap="flat">
            <a:solidFill>
              <a:srgbClr val="FF0000"/>
            </a:solidFill>
            <a:prstDash val="solid"/>
            <a:round/>
            <a:headEnd type="none" w="med" len="med"/>
            <a:tailEnd type="none" w="med" len="med"/>
          </a:ln>
        </p:spPr>
        <p:txBody>
          <a:bodyPr lIns="91425" tIns="91425" rIns="91425" bIns="91425" anchor="t" anchorCtr="0">
            <a:noAutofit/>
          </a:bodyPr>
          <a:lstStyle/>
          <a:p>
            <a:pPr algn="ctr"/>
            <a:r>
              <a:rPr lang="en" sz="1400" i="1" kern="0">
                <a:solidFill>
                  <a:srgbClr val="0000FF"/>
                </a:solidFill>
                <a:cs typeface="Arial"/>
                <a:sym typeface="Arial"/>
                <a:rtl val="0"/>
              </a:rPr>
              <a:t>OBSERVATION</a:t>
            </a:r>
          </a:p>
        </p:txBody>
      </p:sp>
      <p:sp>
        <p:nvSpPr>
          <p:cNvPr id="67" name="Shape 67"/>
          <p:cNvSpPr/>
          <p:nvPr/>
        </p:nvSpPr>
        <p:spPr>
          <a:xfrm>
            <a:off x="5346151" y="4592067"/>
            <a:ext cx="842099" cy="655200"/>
          </a:xfrm>
          <a:prstGeom prst="rightArrow">
            <a:avLst>
              <a:gd name="adj1" fmla="val 50000"/>
              <a:gd name="adj2" fmla="val 50000"/>
            </a:avLst>
          </a:prstGeom>
          <a:solidFill>
            <a:srgbClr val="00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sz="1400" kern="0">
              <a:solidFill>
                <a:srgbClr val="000000"/>
              </a:solidFill>
              <a:cs typeface="Arial"/>
              <a:sym typeface="Arial"/>
              <a:rtl val="0"/>
            </a:endParaRPr>
          </a:p>
        </p:txBody>
      </p:sp>
    </p:spTree>
    <p:extLst>
      <p:ext uri="{BB962C8B-B14F-4D97-AF65-F5344CB8AC3E}">
        <p14:creationId xmlns:p14="http://schemas.microsoft.com/office/powerpoint/2010/main" val="1530056938"/>
      </p:ext>
    </p:extLst>
  </p:cSld>
  <p:clrMapOvr>
    <a:masterClrMapping/>
  </p:clrMapOvr>
  <p:transition xmlns:p14="http://schemas.microsoft.com/office/powerpoint/2010/mai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u="sng" dirty="0" smtClean="0"/>
              <a:t>Singer &amp; Nicolson’s Model</a:t>
            </a:r>
            <a:endParaRPr lang="en-US" sz="5400" u="sng" dirty="0"/>
          </a:p>
        </p:txBody>
      </p:sp>
      <p:sp>
        <p:nvSpPr>
          <p:cNvPr id="3" name="Content Placeholder 2"/>
          <p:cNvSpPr>
            <a:spLocks noGrp="1"/>
          </p:cNvSpPr>
          <p:nvPr>
            <p:ph idx="1"/>
          </p:nvPr>
        </p:nvSpPr>
        <p:spPr>
          <a:xfrm>
            <a:off x="0" y="1315910"/>
            <a:ext cx="8229600" cy="4754564"/>
          </a:xfrm>
        </p:spPr>
        <p:txBody>
          <a:bodyPr>
            <a:normAutofit/>
          </a:bodyPr>
          <a:lstStyle/>
          <a:p>
            <a:pPr marL="0" indent="0">
              <a:buNone/>
            </a:pPr>
            <a:r>
              <a:rPr lang="en-US" dirty="0" smtClean="0"/>
              <a:t>SJ Singer and GL Nicolson had further questions and doubts about </a:t>
            </a:r>
            <a:r>
              <a:rPr lang="en-US" dirty="0" err="1" smtClean="0"/>
              <a:t>Davson</a:t>
            </a:r>
            <a:r>
              <a:rPr lang="en-US" dirty="0" smtClean="0"/>
              <a:t> &amp; </a:t>
            </a:r>
            <a:r>
              <a:rPr lang="en-US" dirty="0" err="1" smtClean="0"/>
              <a:t>Danielli’s</a:t>
            </a:r>
            <a:r>
              <a:rPr lang="en-US" dirty="0" smtClean="0"/>
              <a:t> model in 1972:</a:t>
            </a:r>
          </a:p>
          <a:p>
            <a:r>
              <a:rPr lang="en-US" dirty="0" smtClean="0"/>
              <a:t>How could membranes vary in function if they all had the same structure?</a:t>
            </a:r>
          </a:p>
          <a:p>
            <a:r>
              <a:rPr lang="en-US" dirty="0" smtClean="0"/>
              <a:t>How </a:t>
            </a:r>
            <a:r>
              <a:rPr lang="en-US" dirty="0"/>
              <a:t>could lipid soluble material pass through membranes regardless of size if a protein cap protected the lipid? </a:t>
            </a:r>
            <a:endParaRPr lang="en-US" dirty="0" smtClean="0">
              <a:latin typeface="Helvetica"/>
            </a:endParaRPr>
          </a:p>
        </p:txBody>
      </p:sp>
      <p:pic>
        <p:nvPicPr>
          <p:cNvPr id="1026" name="Picture 2" descr="http://cmapspublic2.ihmc.us/rid=1N2Q55NJ4-291Z3VG-1XXT/Jonathan%20Singer%20nikols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5169722"/>
            <a:ext cx="2478206" cy="1688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6203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u="sng" dirty="0" smtClean="0"/>
              <a:t>What is a model?</a:t>
            </a:r>
            <a:endParaRPr lang="en-US" sz="6000" u="sng" dirty="0"/>
          </a:p>
        </p:txBody>
      </p:sp>
      <p:sp>
        <p:nvSpPr>
          <p:cNvPr id="3" name="Content Placeholder 2"/>
          <p:cNvSpPr>
            <a:spLocks noGrp="1"/>
          </p:cNvSpPr>
          <p:nvPr>
            <p:ph idx="1"/>
          </p:nvPr>
        </p:nvSpPr>
        <p:spPr/>
        <p:txBody>
          <a:bodyPr>
            <a:normAutofit/>
          </a:bodyPr>
          <a:lstStyle/>
          <a:p>
            <a:r>
              <a:rPr lang="en-US" b="0" i="0" u="none" strike="noStrike" baseline="0" dirty="0" smtClean="0">
                <a:latin typeface="Helvetica"/>
              </a:rPr>
              <a:t>Models are </a:t>
            </a:r>
            <a:r>
              <a:rPr lang="en-US" b="1" i="0" u="none" strike="noStrike" baseline="0" dirty="0" smtClean="0">
                <a:latin typeface="Helvetica-Bold"/>
              </a:rPr>
              <a:t>conceptual representations used to explain and predict phenomena. </a:t>
            </a:r>
          </a:p>
          <a:p>
            <a:endParaRPr lang="en-US" b="0" i="0" u="none" strike="noStrike" baseline="0" dirty="0" smtClean="0">
              <a:latin typeface="Helvetica"/>
            </a:endParaRPr>
          </a:p>
          <a:p>
            <a:r>
              <a:rPr lang="en-US" b="0" i="0" u="none" strike="noStrike" baseline="0" dirty="0" smtClean="0">
                <a:latin typeface="Helvetica"/>
              </a:rPr>
              <a:t>Models can be quite useful when the subject under study (the</a:t>
            </a:r>
            <a:r>
              <a:rPr lang="en-US" b="0" i="0" u="none" strike="noStrike" dirty="0" smtClean="0">
                <a:latin typeface="Helvetica"/>
              </a:rPr>
              <a:t> </a:t>
            </a:r>
            <a:r>
              <a:rPr lang="en-US" b="0" i="0" u="none" strike="noStrike" baseline="0" dirty="0" smtClean="0">
                <a:latin typeface="Helvetica"/>
              </a:rPr>
              <a:t>membrane in this case) cannot be observed directly.</a:t>
            </a:r>
            <a:endParaRPr lang="en-US" dirty="0"/>
          </a:p>
        </p:txBody>
      </p:sp>
    </p:spTree>
    <p:extLst>
      <p:ext uri="{BB962C8B-B14F-4D97-AF65-F5344CB8AC3E}">
        <p14:creationId xmlns:p14="http://schemas.microsoft.com/office/powerpoint/2010/main" val="8867962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u="sng" dirty="0" smtClean="0"/>
              <a:t>Singer &amp; Nicolson’s Model</a:t>
            </a:r>
            <a:endParaRPr lang="en-US" sz="5400" u="sng" dirty="0"/>
          </a:p>
        </p:txBody>
      </p:sp>
      <p:sp>
        <p:nvSpPr>
          <p:cNvPr id="3" name="Content Placeholder 2"/>
          <p:cNvSpPr>
            <a:spLocks noGrp="1"/>
          </p:cNvSpPr>
          <p:nvPr>
            <p:ph idx="1"/>
          </p:nvPr>
        </p:nvSpPr>
        <p:spPr>
          <a:xfrm>
            <a:off x="381000" y="1828801"/>
            <a:ext cx="8229600" cy="4525963"/>
          </a:xfrm>
        </p:spPr>
        <p:txBody>
          <a:bodyPr>
            <a:normAutofit lnSpcReduction="10000"/>
          </a:bodyPr>
          <a:lstStyle/>
          <a:p>
            <a:r>
              <a:rPr lang="en-US" dirty="0"/>
              <a:t>As evidence mounted which undermined the accepted model of membrane structure, Singer &amp; Nicholson proposed a new model </a:t>
            </a:r>
            <a:r>
              <a:rPr lang="en-US" dirty="0" smtClean="0"/>
              <a:t> </a:t>
            </a:r>
            <a:r>
              <a:rPr lang="en-US" dirty="0"/>
              <a:t>that was more consistent with experimental data. </a:t>
            </a:r>
            <a:endParaRPr lang="en-US" dirty="0" smtClean="0"/>
          </a:p>
          <a:p>
            <a:r>
              <a:rPr lang="en-US" dirty="0" smtClean="0"/>
              <a:t>This </a:t>
            </a:r>
            <a:r>
              <a:rPr lang="en-US" dirty="0"/>
              <a:t>model, called the </a:t>
            </a:r>
            <a:r>
              <a:rPr lang="en-US" b="1" dirty="0"/>
              <a:t>fluid mosaic model</a:t>
            </a:r>
            <a:r>
              <a:rPr lang="en-US" dirty="0"/>
              <a:t>, emphasized the dynamic nature of membranes in sharp contrast to the static </a:t>
            </a:r>
            <a:r>
              <a:rPr lang="en-US" dirty="0" err="1"/>
              <a:t>Davson-Danielli</a:t>
            </a:r>
            <a:r>
              <a:rPr lang="en-US" dirty="0"/>
              <a:t> model. </a:t>
            </a:r>
            <a:endParaRPr lang="en-US" dirty="0" smtClean="0">
              <a:latin typeface="Helvetica"/>
            </a:endParaRPr>
          </a:p>
        </p:txBody>
      </p:sp>
    </p:spTree>
    <p:extLst>
      <p:ext uri="{BB962C8B-B14F-4D97-AF65-F5344CB8AC3E}">
        <p14:creationId xmlns:p14="http://schemas.microsoft.com/office/powerpoint/2010/main" val="1917908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u="sng" dirty="0" smtClean="0"/>
              <a:t>Singer &amp; Nicolson’s Model</a:t>
            </a:r>
            <a:endParaRPr lang="en-US" sz="5400" u="sng" dirty="0"/>
          </a:p>
        </p:txBody>
      </p:sp>
      <p:sp>
        <p:nvSpPr>
          <p:cNvPr id="3" name="Content Placeholder 2"/>
          <p:cNvSpPr>
            <a:spLocks noGrp="1"/>
          </p:cNvSpPr>
          <p:nvPr>
            <p:ph idx="1"/>
          </p:nvPr>
        </p:nvSpPr>
        <p:spPr>
          <a:xfrm>
            <a:off x="381000" y="1828801"/>
            <a:ext cx="8229600" cy="4525963"/>
          </a:xfrm>
        </p:spPr>
        <p:txBody>
          <a:bodyPr>
            <a:normAutofit fontScale="92500" lnSpcReduction="20000"/>
          </a:bodyPr>
          <a:lstStyle/>
          <a:p>
            <a:pPr marL="0" indent="0">
              <a:buNone/>
            </a:pPr>
            <a:r>
              <a:rPr lang="en-US" b="1" dirty="0" smtClean="0">
                <a:latin typeface="Helvetica"/>
              </a:rPr>
              <a:t>According to Singer and Nicolson:</a:t>
            </a:r>
          </a:p>
          <a:p>
            <a:r>
              <a:rPr lang="en-US" dirty="0"/>
              <a:t>the molecular structure of the membrane is not rigid and fixed, but rather flows - especially the bimolecular layer of lipids</a:t>
            </a:r>
            <a:r>
              <a:rPr lang="en-US" dirty="0" smtClean="0"/>
              <a:t>.</a:t>
            </a:r>
          </a:p>
          <a:p>
            <a:r>
              <a:rPr lang="en-US" dirty="0" smtClean="0"/>
              <a:t> the </a:t>
            </a:r>
            <a:r>
              <a:rPr lang="en-US" dirty="0"/>
              <a:t>lipids are not capped with a solid protein coating. Instead, proteins are dispersed throughout the membrane, leaving many portions of the lipid bare and exposed to the extra- and intracellular environments. It is through these bare areas that lipid-soluble molecules pass. </a:t>
            </a:r>
            <a:endParaRPr lang="en-US" dirty="0" smtClean="0">
              <a:latin typeface="Helvetica"/>
            </a:endParaRPr>
          </a:p>
        </p:txBody>
      </p:sp>
    </p:spTree>
    <p:extLst>
      <p:ext uri="{BB962C8B-B14F-4D97-AF65-F5344CB8AC3E}">
        <p14:creationId xmlns:p14="http://schemas.microsoft.com/office/powerpoint/2010/main" val="16641676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u="sng" dirty="0" smtClean="0"/>
              <a:t>Singer &amp; Nicolson’s Model</a:t>
            </a:r>
            <a:endParaRPr lang="en-US" sz="5400" u="sng" dirty="0"/>
          </a:p>
        </p:txBody>
      </p:sp>
      <p:sp>
        <p:nvSpPr>
          <p:cNvPr id="3" name="Content Placeholder 2"/>
          <p:cNvSpPr>
            <a:spLocks noGrp="1"/>
          </p:cNvSpPr>
          <p:nvPr>
            <p:ph idx="1"/>
          </p:nvPr>
        </p:nvSpPr>
        <p:spPr>
          <a:xfrm>
            <a:off x="381000" y="1828801"/>
            <a:ext cx="8229600" cy="4525963"/>
          </a:xfrm>
        </p:spPr>
        <p:txBody>
          <a:bodyPr>
            <a:normAutofit/>
          </a:bodyPr>
          <a:lstStyle/>
          <a:p>
            <a:pPr marL="0" indent="0">
              <a:buNone/>
            </a:pPr>
            <a:r>
              <a:rPr lang="en-US" b="1" dirty="0" smtClean="0">
                <a:latin typeface="Helvetica"/>
              </a:rPr>
              <a:t>According to Singer and Nicolson:</a:t>
            </a:r>
          </a:p>
          <a:p>
            <a:r>
              <a:rPr lang="en-US" dirty="0" smtClean="0"/>
              <a:t>In </a:t>
            </a:r>
            <a:r>
              <a:rPr lang="en-US" dirty="0"/>
              <a:t>addition to being attached to both lipid surfaces (peripheral proteins), proteins are also embedded in the lipid matrix itself (integral proteins). </a:t>
            </a:r>
            <a:endParaRPr lang="en-US" dirty="0" smtClean="0">
              <a:latin typeface="Helvetica"/>
            </a:endParaRPr>
          </a:p>
        </p:txBody>
      </p:sp>
    </p:spTree>
    <p:extLst>
      <p:ext uri="{BB962C8B-B14F-4D97-AF65-F5344CB8AC3E}">
        <p14:creationId xmlns:p14="http://schemas.microsoft.com/office/powerpoint/2010/main" val="22877573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u="sng" dirty="0" smtClean="0"/>
              <a:t>Singer &amp; Nicolson’s Model</a:t>
            </a:r>
            <a:endParaRPr lang="en-US" sz="5400" u="sng" dirty="0"/>
          </a:p>
        </p:txBody>
      </p:sp>
      <p:sp>
        <p:nvSpPr>
          <p:cNvPr id="3" name="Content Placeholder 2"/>
          <p:cNvSpPr>
            <a:spLocks noGrp="1"/>
          </p:cNvSpPr>
          <p:nvPr>
            <p:ph idx="1"/>
          </p:nvPr>
        </p:nvSpPr>
        <p:spPr>
          <a:xfrm>
            <a:off x="381000" y="1828801"/>
            <a:ext cx="8229600" cy="4525963"/>
          </a:xfrm>
        </p:spPr>
        <p:txBody>
          <a:bodyPr>
            <a:normAutofit/>
          </a:bodyPr>
          <a:lstStyle/>
          <a:p>
            <a:r>
              <a:rPr lang="en-US" b="1" dirty="0" smtClean="0">
                <a:latin typeface="Helvetica"/>
              </a:rPr>
              <a:t>The Singer &amp; Nicolson fluid mosaic model has been the leading model now for over 50 years.</a:t>
            </a:r>
          </a:p>
          <a:p>
            <a:r>
              <a:rPr lang="en-US" b="1" dirty="0" smtClean="0">
                <a:latin typeface="Helvetica"/>
              </a:rPr>
              <a:t>It would be unwise to assume though that it will never be superseded.</a:t>
            </a:r>
          </a:p>
          <a:p>
            <a:r>
              <a:rPr lang="en-US" b="1" dirty="0" smtClean="0">
                <a:latin typeface="Helvetica"/>
              </a:rPr>
              <a:t>There are already some suggested modifications of the model.</a:t>
            </a:r>
            <a:endParaRPr lang="en-US" dirty="0" smtClean="0">
              <a:latin typeface="Helvetica"/>
            </a:endParaRPr>
          </a:p>
        </p:txBody>
      </p:sp>
    </p:spTree>
    <p:extLst>
      <p:ext uri="{BB962C8B-B14F-4D97-AF65-F5344CB8AC3E}">
        <p14:creationId xmlns:p14="http://schemas.microsoft.com/office/powerpoint/2010/main" val="2596554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610600" cy="1447800"/>
          </a:xfrm>
        </p:spPr>
        <p:txBody>
          <a:bodyPr>
            <a:noAutofit/>
          </a:bodyPr>
          <a:lstStyle/>
          <a:p>
            <a:pPr algn="l" eaLnBrk="1" fontAlgn="auto" hangingPunct="1">
              <a:spcAft>
                <a:spcPts val="0"/>
              </a:spcAft>
              <a:defRPr/>
            </a:pPr>
            <a:r>
              <a:rPr lang="en-US" b="1" dirty="0" smtClean="0">
                <a:effectLst>
                  <a:outerShdw blurRad="38100" dist="38100" dir="2700000" algn="tl">
                    <a:srgbClr val="000000">
                      <a:alpha val="43137"/>
                    </a:srgbClr>
                  </a:outerShdw>
                </a:effectLst>
              </a:rPr>
              <a:t>SCIENTIFIC MODELS are HYPOTHESIS THAT…</a:t>
            </a:r>
            <a:endParaRPr lang="en-US" b="1" dirty="0">
              <a:effectLst>
                <a:outerShdw blurRad="38100" dist="38100" dir="2700000" algn="tl">
                  <a:srgbClr val="000000">
                    <a:alpha val="43137"/>
                  </a:srgbClr>
                </a:outerShdw>
              </a:effectLst>
            </a:endParaRPr>
          </a:p>
        </p:txBody>
      </p:sp>
      <p:graphicFrame>
        <p:nvGraphicFramePr>
          <p:cNvPr id="7" name="Diagram 6"/>
          <p:cNvGraphicFramePr/>
          <p:nvPr>
            <p:extLst>
              <p:ext uri="{D42A27DB-BD31-4B8C-83A1-F6EECF244321}">
                <p14:modId xmlns:p14="http://schemas.microsoft.com/office/powerpoint/2010/main" val="1160956786"/>
              </p:ext>
            </p:extLst>
          </p:nvPr>
        </p:nvGraphicFramePr>
        <p:xfrm>
          <a:off x="914400" y="1752600"/>
          <a:ext cx="7620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8462265" y="6248400"/>
            <a:ext cx="585417" cy="523220"/>
          </a:xfrm>
          <a:prstGeom prst="rect">
            <a:avLst/>
          </a:prstGeom>
          <a:noFill/>
        </p:spPr>
        <p:txBody>
          <a:bodyPr wrap="none">
            <a:spAutoFit/>
          </a:bodyPr>
          <a:lstStyle/>
          <a:p>
            <a:pPr algn="ctr">
              <a:defRPr/>
            </a:pP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a:t>
            </a:r>
          </a:p>
        </p:txBody>
      </p:sp>
    </p:spTree>
    <p:extLst>
      <p:ext uri="{BB962C8B-B14F-4D97-AF65-F5344CB8AC3E}">
        <p14:creationId xmlns:p14="http://schemas.microsoft.com/office/powerpoint/2010/main" val="393113611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u="sng" dirty="0" smtClean="0"/>
              <a:t>What is a model?</a:t>
            </a:r>
            <a:endParaRPr lang="en-US" sz="6000" u="sng" dirty="0"/>
          </a:p>
        </p:txBody>
      </p:sp>
      <p:sp>
        <p:nvSpPr>
          <p:cNvPr id="3" name="Content Placeholder 2"/>
          <p:cNvSpPr>
            <a:spLocks noGrp="1"/>
          </p:cNvSpPr>
          <p:nvPr>
            <p:ph idx="1"/>
          </p:nvPr>
        </p:nvSpPr>
        <p:spPr/>
        <p:txBody>
          <a:bodyPr>
            <a:normAutofit/>
          </a:bodyPr>
          <a:lstStyle/>
          <a:p>
            <a:r>
              <a:rPr lang="en-US" dirty="0" smtClean="0">
                <a:latin typeface="Helvetica"/>
              </a:rPr>
              <a:t>M</a:t>
            </a:r>
            <a:r>
              <a:rPr lang="en-US" b="0" i="0" u="none" strike="noStrike" baseline="0" dirty="0" smtClean="0">
                <a:latin typeface="Helvetica"/>
              </a:rPr>
              <a:t>odels have limitations.  No model can possibly explain</a:t>
            </a:r>
            <a:r>
              <a:rPr lang="en-US" b="0" i="0" u="none" strike="noStrike" dirty="0" smtClean="0">
                <a:latin typeface="Helvetica"/>
              </a:rPr>
              <a:t> every detail of a phenomena.</a:t>
            </a:r>
          </a:p>
          <a:p>
            <a:pPr marL="457200" lvl="1" indent="0">
              <a:buNone/>
            </a:pPr>
            <a:endParaRPr lang="en-US" dirty="0"/>
          </a:p>
        </p:txBody>
      </p:sp>
    </p:spTree>
    <p:extLst>
      <p:ext uri="{BB962C8B-B14F-4D97-AF65-F5344CB8AC3E}">
        <p14:creationId xmlns:p14="http://schemas.microsoft.com/office/powerpoint/2010/main" val="719784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u="sng" dirty="0" smtClean="0"/>
              <a:t>Early Observations of the Cell Membrane</a:t>
            </a:r>
            <a:endParaRPr lang="en-US" sz="6000" u="sng" dirty="0"/>
          </a:p>
        </p:txBody>
      </p:sp>
      <p:sp>
        <p:nvSpPr>
          <p:cNvPr id="3" name="Content Placeholder 2"/>
          <p:cNvSpPr>
            <a:spLocks noGrp="1"/>
          </p:cNvSpPr>
          <p:nvPr>
            <p:ph idx="1"/>
          </p:nvPr>
        </p:nvSpPr>
        <p:spPr>
          <a:xfrm>
            <a:off x="457200" y="1905001"/>
            <a:ext cx="8229600" cy="4525963"/>
          </a:xfrm>
        </p:spPr>
        <p:txBody>
          <a:bodyPr>
            <a:normAutofit fontScale="92500" lnSpcReduction="20000"/>
          </a:bodyPr>
          <a:lstStyle/>
          <a:p>
            <a:r>
              <a:rPr lang="en-US" dirty="0">
                <a:latin typeface="Helvetica"/>
              </a:rPr>
              <a:t>Although it could not be observed under the light microscope, early </a:t>
            </a:r>
            <a:r>
              <a:rPr lang="en-US" dirty="0" smtClean="0">
                <a:latin typeface="Helvetica"/>
              </a:rPr>
              <a:t>cell biologists </a:t>
            </a:r>
            <a:r>
              <a:rPr lang="en-US" dirty="0">
                <a:latin typeface="Helvetica"/>
              </a:rPr>
              <a:t>quickly grasped that something must exist that effectively separates </a:t>
            </a:r>
            <a:r>
              <a:rPr lang="en-US" dirty="0" smtClean="0">
                <a:latin typeface="Helvetica"/>
              </a:rPr>
              <a:t>the inside </a:t>
            </a:r>
            <a:r>
              <a:rPr lang="en-US" dirty="0">
                <a:latin typeface="Helvetica"/>
              </a:rPr>
              <a:t>of the cell from its external environment. </a:t>
            </a:r>
            <a:endParaRPr lang="en-US" dirty="0" smtClean="0">
              <a:latin typeface="Helvetica"/>
            </a:endParaRPr>
          </a:p>
          <a:p>
            <a:r>
              <a:rPr lang="en-US" dirty="0" smtClean="0">
                <a:latin typeface="Helvetica"/>
              </a:rPr>
              <a:t>They </a:t>
            </a:r>
            <a:r>
              <a:rPr lang="en-US" dirty="0">
                <a:latin typeface="Helvetica"/>
              </a:rPr>
              <a:t>also realized that </a:t>
            </a:r>
            <a:r>
              <a:rPr lang="en-US" dirty="0" smtClean="0">
                <a:latin typeface="Helvetica"/>
              </a:rPr>
              <a:t>this structure </a:t>
            </a:r>
            <a:r>
              <a:rPr lang="en-US" dirty="0">
                <a:latin typeface="Helvetica"/>
              </a:rPr>
              <a:t>would be more than a simple barrier since it obviously let </a:t>
            </a:r>
            <a:r>
              <a:rPr lang="en-US" dirty="0" smtClean="0">
                <a:latin typeface="Helvetica"/>
              </a:rPr>
              <a:t>some substances </a:t>
            </a:r>
            <a:r>
              <a:rPr lang="en-US" dirty="0">
                <a:latin typeface="Helvetica"/>
              </a:rPr>
              <a:t>pass while it blocked others. </a:t>
            </a:r>
            <a:endParaRPr lang="en-US" dirty="0" smtClean="0">
              <a:latin typeface="Helvetica"/>
            </a:endParaRPr>
          </a:p>
          <a:p>
            <a:r>
              <a:rPr lang="en-US" dirty="0" smtClean="0">
                <a:latin typeface="Helvetica"/>
              </a:rPr>
              <a:t>Moreover</a:t>
            </a:r>
            <a:r>
              <a:rPr lang="en-US" dirty="0">
                <a:latin typeface="Helvetica"/>
              </a:rPr>
              <a:t>, the rate at which it </a:t>
            </a:r>
            <a:r>
              <a:rPr lang="en-US" dirty="0" smtClean="0">
                <a:latin typeface="Helvetica"/>
              </a:rPr>
              <a:t>let materials </a:t>
            </a:r>
            <a:r>
              <a:rPr lang="en-US" dirty="0">
                <a:latin typeface="Helvetica"/>
              </a:rPr>
              <a:t>pass often varied over time.</a:t>
            </a:r>
            <a:endParaRPr lang="en-US" dirty="0"/>
          </a:p>
        </p:txBody>
      </p:sp>
    </p:spTree>
    <p:extLst>
      <p:ext uri="{BB962C8B-B14F-4D97-AF65-F5344CB8AC3E}">
        <p14:creationId xmlns:p14="http://schemas.microsoft.com/office/powerpoint/2010/main" val="2714357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Shape 30"/>
          <p:cNvSpPr txBox="1"/>
          <p:nvPr/>
        </p:nvSpPr>
        <p:spPr>
          <a:xfrm>
            <a:off x="5837425" y="2954600"/>
            <a:ext cx="2646900" cy="3823600"/>
          </a:xfrm>
          <a:prstGeom prst="rect">
            <a:avLst/>
          </a:prstGeom>
          <a:noFill/>
          <a:ln w="38100" cap="flat">
            <a:solidFill>
              <a:srgbClr val="FF0000"/>
            </a:solidFill>
            <a:prstDash val="solid"/>
            <a:round/>
            <a:headEnd type="none" w="med" len="med"/>
            <a:tailEnd type="none" w="med" len="med"/>
          </a:ln>
        </p:spPr>
        <p:txBody>
          <a:bodyPr lIns="91425" tIns="91425" rIns="91425" bIns="91425" anchor="t" anchorCtr="0">
            <a:noAutofit/>
          </a:bodyPr>
          <a:lstStyle/>
          <a:p>
            <a:pPr algn="ctr"/>
            <a:r>
              <a:rPr lang="en" sz="1400" i="1" kern="0">
                <a:solidFill>
                  <a:srgbClr val="0000FF"/>
                </a:solidFill>
                <a:cs typeface="Arial"/>
                <a:sym typeface="Arial"/>
                <a:rtl val="0"/>
              </a:rPr>
              <a:t>DEDUCTION</a:t>
            </a:r>
          </a:p>
        </p:txBody>
      </p:sp>
      <p:sp>
        <p:nvSpPr>
          <p:cNvPr id="31" name="Shape 31"/>
          <p:cNvSpPr txBox="1"/>
          <p:nvPr/>
        </p:nvSpPr>
        <p:spPr>
          <a:xfrm>
            <a:off x="411200" y="2954600"/>
            <a:ext cx="5304000" cy="3823600"/>
          </a:xfrm>
          <a:prstGeom prst="rect">
            <a:avLst/>
          </a:prstGeom>
          <a:noFill/>
          <a:ln w="38100" cap="flat">
            <a:solidFill>
              <a:srgbClr val="FF0000"/>
            </a:solidFill>
            <a:prstDash val="solid"/>
            <a:round/>
            <a:headEnd type="none" w="med" len="med"/>
            <a:tailEnd type="none" w="med" len="med"/>
          </a:ln>
        </p:spPr>
        <p:txBody>
          <a:bodyPr lIns="91425" tIns="91425" rIns="91425" bIns="91425" anchor="t" anchorCtr="0">
            <a:noAutofit/>
          </a:bodyPr>
          <a:lstStyle/>
          <a:p>
            <a:pPr algn="ctr"/>
            <a:r>
              <a:rPr lang="en" sz="1400" i="1" kern="0">
                <a:solidFill>
                  <a:srgbClr val="0000FF"/>
                </a:solidFill>
                <a:cs typeface="Arial"/>
                <a:sym typeface="Arial"/>
                <a:rtl val="0"/>
              </a:rPr>
              <a:t>OBSERVATION</a:t>
            </a:r>
          </a:p>
        </p:txBody>
      </p:sp>
      <p:sp>
        <p:nvSpPr>
          <p:cNvPr id="32" name="Shape 32"/>
          <p:cNvSpPr txBox="1">
            <a:spLocks noGrp="1"/>
          </p:cNvSpPr>
          <p:nvPr>
            <p:ph type="title"/>
          </p:nvPr>
        </p:nvSpPr>
        <p:spPr>
          <a:xfrm>
            <a:off x="457200" y="4"/>
            <a:ext cx="8229600" cy="1143200"/>
          </a:xfrm>
          <a:prstGeom prst="rect">
            <a:avLst/>
          </a:prstGeom>
        </p:spPr>
        <p:txBody>
          <a:bodyPr lIns="91425" tIns="91425" rIns="91425" bIns="91425" anchor="b" anchorCtr="0">
            <a:noAutofit/>
          </a:bodyPr>
          <a:lstStyle/>
          <a:p>
            <a:pPr>
              <a:spcBef>
                <a:spcPts val="0"/>
              </a:spcBef>
              <a:buNone/>
            </a:pPr>
            <a:r>
              <a:rPr lang="en"/>
              <a:t>Gorter and Grendel Model</a:t>
            </a:r>
          </a:p>
        </p:txBody>
      </p:sp>
      <p:sp>
        <p:nvSpPr>
          <p:cNvPr id="33" name="Shape 33"/>
          <p:cNvSpPr txBox="1">
            <a:spLocks noGrp="1"/>
          </p:cNvSpPr>
          <p:nvPr>
            <p:ph type="body" idx="1"/>
          </p:nvPr>
        </p:nvSpPr>
        <p:spPr>
          <a:xfrm>
            <a:off x="457200" y="909237"/>
            <a:ext cx="8229600" cy="5671999"/>
          </a:xfrm>
          <a:prstGeom prst="rect">
            <a:avLst/>
          </a:prstGeom>
        </p:spPr>
        <p:txBody>
          <a:bodyPr lIns="91425" tIns="91425" rIns="91425" bIns="91425" anchor="t" anchorCtr="0">
            <a:noAutofit/>
          </a:bodyPr>
          <a:lstStyle/>
          <a:p>
            <a:pPr marL="457200" lvl="0" indent="-342900" rtl="0">
              <a:spcBef>
                <a:spcPts val="0"/>
              </a:spcBef>
              <a:buClr>
                <a:schemeClr val="dk1"/>
              </a:buClr>
              <a:buSzPct val="100000"/>
              <a:buFont typeface="Arial"/>
              <a:buAutoNum type="arabicPeriod"/>
            </a:pPr>
            <a:r>
              <a:rPr lang="en" sz="1800" dirty="0"/>
              <a:t>Read what they did</a:t>
            </a:r>
          </a:p>
          <a:p>
            <a:pPr marL="457200" lvl="0" indent="-342900" rtl="0">
              <a:spcBef>
                <a:spcPts val="0"/>
              </a:spcBef>
              <a:buClr>
                <a:schemeClr val="dk1"/>
              </a:buClr>
              <a:buSzPct val="100000"/>
              <a:buFont typeface="Arial"/>
              <a:buAutoNum type="arabicPeriod"/>
            </a:pPr>
            <a:r>
              <a:rPr lang="en" sz="1800" dirty="0"/>
              <a:t>Add </a:t>
            </a:r>
            <a:r>
              <a:rPr lang="en" sz="1800" u="sng" dirty="0"/>
              <a:t>drawings</a:t>
            </a:r>
            <a:r>
              <a:rPr lang="en" sz="1800" dirty="0"/>
              <a:t> for the following </a:t>
            </a:r>
            <a:r>
              <a:rPr lang="en" sz="1800" dirty="0" smtClean="0"/>
              <a:t>boxes </a:t>
            </a:r>
            <a:r>
              <a:rPr lang="en" sz="1800" dirty="0"/>
              <a:t>on a whiteboard that illustrate the observations and </a:t>
            </a:r>
            <a:r>
              <a:rPr lang="en" sz="1800" dirty="0" smtClean="0"/>
              <a:t>deduction</a:t>
            </a:r>
            <a:endParaRPr lang="en" sz="1800" dirty="0"/>
          </a:p>
          <a:p>
            <a:pPr marL="457200" lvl="0" indent="-342900">
              <a:spcBef>
                <a:spcPts val="0"/>
              </a:spcBef>
              <a:buClr>
                <a:schemeClr val="dk1"/>
              </a:buClr>
              <a:buSzPct val="100000"/>
              <a:buFont typeface="Arial"/>
              <a:buAutoNum type="arabicPeriod"/>
            </a:pPr>
            <a:r>
              <a:rPr lang="en" sz="1800" dirty="0"/>
              <a:t>Add the information to your </a:t>
            </a:r>
            <a:r>
              <a:rPr lang="en" sz="1800" dirty="0" smtClean="0"/>
              <a:t>notes.</a:t>
            </a:r>
            <a:endParaRPr lang="en" sz="1800" dirty="0"/>
          </a:p>
        </p:txBody>
      </p:sp>
    </p:spTree>
    <p:extLst>
      <p:ext uri="{BB962C8B-B14F-4D97-AF65-F5344CB8AC3E}">
        <p14:creationId xmlns:p14="http://schemas.microsoft.com/office/powerpoint/2010/main" val="3598771408"/>
      </p:ext>
    </p:extLst>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u="sng" dirty="0" err="1" smtClean="0"/>
              <a:t>Gorter</a:t>
            </a:r>
            <a:r>
              <a:rPr lang="en-US" sz="6000" u="sng" dirty="0" smtClean="0"/>
              <a:t> &amp; Grendel’s Model</a:t>
            </a:r>
            <a:endParaRPr lang="en-US" sz="6000" u="sng" dirty="0"/>
          </a:p>
        </p:txBody>
      </p:sp>
      <p:sp>
        <p:nvSpPr>
          <p:cNvPr id="3" name="Content Placeholder 2"/>
          <p:cNvSpPr>
            <a:spLocks noGrp="1"/>
          </p:cNvSpPr>
          <p:nvPr>
            <p:ph idx="1"/>
          </p:nvPr>
        </p:nvSpPr>
        <p:spPr>
          <a:xfrm>
            <a:off x="457200" y="1905001"/>
            <a:ext cx="8229600" cy="4525963"/>
          </a:xfrm>
        </p:spPr>
        <p:txBody>
          <a:bodyPr>
            <a:normAutofit/>
          </a:bodyPr>
          <a:lstStyle/>
          <a:p>
            <a:r>
              <a:rPr lang="en-US" dirty="0" smtClean="0">
                <a:latin typeface="Helvetica"/>
              </a:rPr>
              <a:t>1925</a:t>
            </a:r>
          </a:p>
          <a:p>
            <a:r>
              <a:rPr lang="en-US" dirty="0" smtClean="0">
                <a:latin typeface="Helvetica"/>
              </a:rPr>
              <a:t>Extracted phospholipids from the cell membrane of red blood cells </a:t>
            </a:r>
          </a:p>
          <a:p>
            <a:r>
              <a:rPr lang="en-US" dirty="0" smtClean="0">
                <a:latin typeface="Helvetica"/>
              </a:rPr>
              <a:t>Calculated that the surface area of the phospholipids when arranged in a monolayer was twice as large as the surface area of the intact red blood cell.</a:t>
            </a:r>
          </a:p>
        </p:txBody>
      </p:sp>
    </p:spTree>
    <p:extLst>
      <p:ext uri="{BB962C8B-B14F-4D97-AF65-F5344CB8AC3E}">
        <p14:creationId xmlns:p14="http://schemas.microsoft.com/office/powerpoint/2010/main" val="768979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u="sng" dirty="0" err="1" smtClean="0"/>
              <a:t>Gorter</a:t>
            </a:r>
            <a:r>
              <a:rPr lang="en-US" sz="6000" u="sng" dirty="0" smtClean="0"/>
              <a:t> &amp; Grendel’s Model</a:t>
            </a:r>
            <a:endParaRPr lang="en-US" sz="6000" u="sng" dirty="0"/>
          </a:p>
        </p:txBody>
      </p:sp>
      <p:sp>
        <p:nvSpPr>
          <p:cNvPr id="3" name="Content Placeholder 2"/>
          <p:cNvSpPr>
            <a:spLocks noGrp="1"/>
          </p:cNvSpPr>
          <p:nvPr>
            <p:ph idx="1"/>
          </p:nvPr>
        </p:nvSpPr>
        <p:spPr>
          <a:xfrm>
            <a:off x="457200" y="1905001"/>
            <a:ext cx="8229600" cy="4525963"/>
          </a:xfrm>
        </p:spPr>
        <p:txBody>
          <a:bodyPr>
            <a:normAutofit fontScale="92500" lnSpcReduction="10000"/>
          </a:bodyPr>
          <a:lstStyle/>
          <a:p>
            <a:pPr marL="0" lvl="0" indent="0">
              <a:buNone/>
            </a:pPr>
            <a:r>
              <a:rPr lang="en-US" sz="6600" dirty="0">
                <a:solidFill>
                  <a:srgbClr val="C00000"/>
                </a:solidFill>
                <a:latin typeface="Franklin Gothic Medium Cond" pitchFamily="34" charset="0"/>
              </a:rPr>
              <a:t>What could </a:t>
            </a:r>
            <a:r>
              <a:rPr lang="en-US" sz="6600" dirty="0" err="1">
                <a:solidFill>
                  <a:srgbClr val="C00000"/>
                </a:solidFill>
                <a:latin typeface="Franklin Gothic Medium Cond" pitchFamily="34" charset="0"/>
              </a:rPr>
              <a:t>Gorter</a:t>
            </a:r>
            <a:r>
              <a:rPr lang="en-US" sz="6600" dirty="0">
                <a:solidFill>
                  <a:srgbClr val="C00000"/>
                </a:solidFill>
                <a:latin typeface="Franklin Gothic Medium Cond" pitchFamily="34" charset="0"/>
              </a:rPr>
              <a:t> and Grendel deduce about the cell </a:t>
            </a:r>
            <a:r>
              <a:rPr lang="en-US" sz="6600" dirty="0" smtClean="0">
                <a:solidFill>
                  <a:srgbClr val="C00000"/>
                </a:solidFill>
                <a:latin typeface="Franklin Gothic Medium Cond" pitchFamily="34" charset="0"/>
              </a:rPr>
              <a:t>membrane’s structure </a:t>
            </a:r>
            <a:r>
              <a:rPr lang="en-US" sz="6600" dirty="0">
                <a:solidFill>
                  <a:srgbClr val="C00000"/>
                </a:solidFill>
                <a:latin typeface="Franklin Gothic Medium Cond" pitchFamily="34" charset="0"/>
              </a:rPr>
              <a:t>from this evidence?</a:t>
            </a:r>
          </a:p>
        </p:txBody>
      </p:sp>
    </p:spTree>
    <p:extLst>
      <p:ext uri="{BB962C8B-B14F-4D97-AF65-F5344CB8AC3E}">
        <p14:creationId xmlns:p14="http://schemas.microsoft.com/office/powerpoint/2010/main" val="20835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Shape 43"/>
          <p:cNvSpPr txBox="1"/>
          <p:nvPr/>
        </p:nvSpPr>
        <p:spPr>
          <a:xfrm>
            <a:off x="411200" y="2954600"/>
            <a:ext cx="5304000" cy="3823600"/>
          </a:xfrm>
          <a:prstGeom prst="rect">
            <a:avLst/>
          </a:prstGeom>
          <a:noFill/>
          <a:ln w="38100" cap="flat">
            <a:solidFill>
              <a:srgbClr val="FF0000"/>
            </a:solidFill>
            <a:prstDash val="solid"/>
            <a:round/>
            <a:headEnd type="none" w="med" len="med"/>
            <a:tailEnd type="none" w="med" len="med"/>
          </a:ln>
        </p:spPr>
        <p:txBody>
          <a:bodyPr lIns="91425" tIns="91425" rIns="91425" bIns="91425" anchor="t" anchorCtr="0">
            <a:noAutofit/>
          </a:bodyPr>
          <a:lstStyle/>
          <a:p>
            <a:pPr algn="ctr"/>
            <a:r>
              <a:rPr lang="en" sz="1400" i="1" kern="0">
                <a:solidFill>
                  <a:srgbClr val="0000FF"/>
                </a:solidFill>
                <a:cs typeface="Arial"/>
                <a:sym typeface="Arial"/>
                <a:rtl val="0"/>
              </a:rPr>
              <a:t>OBSERVATION</a:t>
            </a:r>
          </a:p>
        </p:txBody>
      </p:sp>
      <p:sp>
        <p:nvSpPr>
          <p:cNvPr id="44" name="Shape 44"/>
          <p:cNvSpPr txBox="1">
            <a:spLocks noGrp="1"/>
          </p:cNvSpPr>
          <p:nvPr>
            <p:ph type="title"/>
          </p:nvPr>
        </p:nvSpPr>
        <p:spPr>
          <a:xfrm>
            <a:off x="457200" y="4"/>
            <a:ext cx="8229600" cy="1143200"/>
          </a:xfrm>
          <a:prstGeom prst="rect">
            <a:avLst/>
          </a:prstGeom>
        </p:spPr>
        <p:txBody>
          <a:bodyPr lIns="91425" tIns="91425" rIns="91425" bIns="91425" anchor="b" anchorCtr="0">
            <a:noAutofit/>
          </a:bodyPr>
          <a:lstStyle/>
          <a:p>
            <a:pPr lvl="0" rtl="0">
              <a:spcBef>
                <a:spcPts val="0"/>
              </a:spcBef>
              <a:buNone/>
            </a:pPr>
            <a:r>
              <a:rPr lang="en"/>
              <a:t>Davson and Danielli Model</a:t>
            </a:r>
          </a:p>
        </p:txBody>
      </p:sp>
      <p:sp>
        <p:nvSpPr>
          <p:cNvPr id="45" name="Shape 45"/>
          <p:cNvSpPr txBox="1">
            <a:spLocks noGrp="1"/>
          </p:cNvSpPr>
          <p:nvPr>
            <p:ph type="body" idx="1"/>
          </p:nvPr>
        </p:nvSpPr>
        <p:spPr>
          <a:xfrm>
            <a:off x="457200" y="909234"/>
            <a:ext cx="8229600" cy="5671999"/>
          </a:xfrm>
          <a:prstGeom prst="rect">
            <a:avLst/>
          </a:prstGeom>
        </p:spPr>
        <p:txBody>
          <a:bodyPr lIns="91425" tIns="91425" rIns="91425" bIns="91425" anchor="t" anchorCtr="0">
            <a:noAutofit/>
          </a:bodyPr>
          <a:lstStyle/>
          <a:p>
            <a:pPr marL="457200" lvl="0" indent="-342900" rtl="0">
              <a:spcBef>
                <a:spcPts val="0"/>
              </a:spcBef>
              <a:buClr>
                <a:schemeClr val="dk1"/>
              </a:buClr>
              <a:buSzPct val="100000"/>
              <a:buFont typeface="Arial"/>
              <a:buAutoNum type="arabicPeriod"/>
            </a:pPr>
            <a:r>
              <a:rPr lang="en" sz="1800" dirty="0"/>
              <a:t>Read what they did</a:t>
            </a:r>
          </a:p>
          <a:p>
            <a:pPr marL="457200" lvl="0" indent="-342900" rtl="0">
              <a:spcBef>
                <a:spcPts val="0"/>
              </a:spcBef>
              <a:buClr>
                <a:schemeClr val="dk1"/>
              </a:buClr>
              <a:buSzPct val="100000"/>
              <a:buFont typeface="Arial"/>
              <a:buAutoNum type="arabicPeriod"/>
            </a:pPr>
            <a:r>
              <a:rPr lang="en" sz="1800" dirty="0"/>
              <a:t>Add </a:t>
            </a:r>
            <a:r>
              <a:rPr lang="en" sz="1800" u="sng" dirty="0"/>
              <a:t>drawings</a:t>
            </a:r>
            <a:r>
              <a:rPr lang="en" sz="1800" dirty="0"/>
              <a:t> for the following three boxes on a whiteboard that illustrate the observations and deduction </a:t>
            </a:r>
          </a:p>
          <a:p>
            <a:pPr marL="457200" indent="-342900">
              <a:buFont typeface="Arial"/>
              <a:buAutoNum type="arabicPeriod"/>
            </a:pPr>
            <a:r>
              <a:rPr lang="en" sz="1800" dirty="0"/>
              <a:t>Add the information to your </a:t>
            </a:r>
            <a:r>
              <a:rPr lang="en" sz="1800" dirty="0" smtClean="0"/>
              <a:t>notes</a:t>
            </a:r>
            <a:endParaRPr lang="en" sz="1800" dirty="0"/>
          </a:p>
          <a:p>
            <a:pPr marL="457200" lvl="0" indent="-342900" rtl="0">
              <a:spcBef>
                <a:spcPts val="0"/>
              </a:spcBef>
              <a:buClr>
                <a:schemeClr val="dk1"/>
              </a:buClr>
              <a:buSzPct val="100000"/>
              <a:buFont typeface="Arial"/>
              <a:buAutoNum type="arabicPeriod"/>
            </a:pPr>
            <a:endParaRPr lang="en" sz="1800" dirty="0"/>
          </a:p>
        </p:txBody>
      </p:sp>
      <p:sp>
        <p:nvSpPr>
          <p:cNvPr id="46" name="Shape 46"/>
          <p:cNvSpPr txBox="1"/>
          <p:nvPr/>
        </p:nvSpPr>
        <p:spPr>
          <a:xfrm>
            <a:off x="637251" y="3435867"/>
            <a:ext cx="4829099" cy="2967600"/>
          </a:xfrm>
          <a:prstGeom prst="rect">
            <a:avLst/>
          </a:prstGeom>
          <a:noFill/>
          <a:ln w="9525" cap="flat">
            <a:solidFill>
              <a:srgbClr val="000000"/>
            </a:solidFill>
            <a:prstDash val="solid"/>
            <a:round/>
            <a:headEnd type="none" w="med" len="med"/>
            <a:tailEnd type="none" w="med" len="med"/>
          </a:ln>
        </p:spPr>
        <p:txBody>
          <a:bodyPr lIns="91425" tIns="91425" rIns="91425" bIns="91425" anchor="t" anchorCtr="0">
            <a:noAutofit/>
          </a:bodyPr>
          <a:lstStyle/>
          <a:p>
            <a:pPr algn="ctr"/>
            <a:r>
              <a:rPr lang="en" sz="1400" kern="0">
                <a:solidFill>
                  <a:srgbClr val="000000"/>
                </a:solidFill>
                <a:cs typeface="Arial"/>
                <a:sym typeface="Arial"/>
                <a:rtl val="0"/>
              </a:rPr>
              <a:t>ELECTRON MICROSCOPY SHOWED:</a:t>
            </a:r>
          </a:p>
        </p:txBody>
      </p:sp>
      <p:sp>
        <p:nvSpPr>
          <p:cNvPr id="47" name="Shape 47"/>
          <p:cNvSpPr txBox="1"/>
          <p:nvPr/>
        </p:nvSpPr>
        <p:spPr>
          <a:xfrm>
            <a:off x="5837425" y="2954600"/>
            <a:ext cx="2646900" cy="3823600"/>
          </a:xfrm>
          <a:prstGeom prst="rect">
            <a:avLst/>
          </a:prstGeom>
          <a:noFill/>
          <a:ln w="38100" cap="flat">
            <a:solidFill>
              <a:srgbClr val="FF0000"/>
            </a:solidFill>
            <a:prstDash val="solid"/>
            <a:round/>
            <a:headEnd type="none" w="med" len="med"/>
            <a:tailEnd type="none" w="med" len="med"/>
          </a:ln>
        </p:spPr>
        <p:txBody>
          <a:bodyPr lIns="91425" tIns="91425" rIns="91425" bIns="91425" anchor="t" anchorCtr="0">
            <a:noAutofit/>
          </a:bodyPr>
          <a:lstStyle/>
          <a:p>
            <a:pPr algn="ctr"/>
            <a:r>
              <a:rPr lang="en" sz="1400" i="1" kern="0">
                <a:solidFill>
                  <a:srgbClr val="0000FF"/>
                </a:solidFill>
                <a:cs typeface="Arial"/>
                <a:sym typeface="Arial"/>
                <a:rtl val="0"/>
              </a:rPr>
              <a:t>DEDUCTION</a:t>
            </a:r>
          </a:p>
        </p:txBody>
      </p:sp>
      <p:sp>
        <p:nvSpPr>
          <p:cNvPr id="48" name="Shape 48"/>
          <p:cNvSpPr txBox="1"/>
          <p:nvPr/>
        </p:nvSpPr>
        <p:spPr>
          <a:xfrm>
            <a:off x="6100101" y="3435867"/>
            <a:ext cx="2195699" cy="2967600"/>
          </a:xfrm>
          <a:prstGeom prst="rect">
            <a:avLst/>
          </a:prstGeom>
          <a:noFill/>
          <a:ln w="9525" cap="flat">
            <a:solidFill>
              <a:srgbClr val="000000"/>
            </a:solidFill>
            <a:prstDash val="solid"/>
            <a:round/>
            <a:headEnd type="none" w="med" len="med"/>
            <a:tailEnd type="none" w="med" len="med"/>
          </a:ln>
        </p:spPr>
        <p:txBody>
          <a:bodyPr lIns="91425" tIns="91425" rIns="91425" bIns="91425" anchor="t" anchorCtr="0">
            <a:noAutofit/>
          </a:bodyPr>
          <a:lstStyle/>
          <a:p>
            <a:pPr algn="ctr"/>
            <a:r>
              <a:rPr lang="en" sz="1400" kern="0">
                <a:solidFill>
                  <a:srgbClr val="000000"/>
                </a:solidFill>
                <a:cs typeface="Arial"/>
                <a:sym typeface="Arial"/>
                <a:rtl val="0"/>
              </a:rPr>
              <a:t>CONCLUDED THAT:</a:t>
            </a:r>
          </a:p>
        </p:txBody>
      </p:sp>
      <p:sp>
        <p:nvSpPr>
          <p:cNvPr id="49" name="Shape 49"/>
          <p:cNvSpPr/>
          <p:nvPr/>
        </p:nvSpPr>
        <p:spPr>
          <a:xfrm>
            <a:off x="5346151" y="4592067"/>
            <a:ext cx="842099" cy="655200"/>
          </a:xfrm>
          <a:prstGeom prst="rightArrow">
            <a:avLst>
              <a:gd name="adj1" fmla="val 50000"/>
              <a:gd name="adj2" fmla="val 50000"/>
            </a:avLst>
          </a:prstGeom>
          <a:solidFill>
            <a:srgbClr val="00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sz="1400" kern="0">
              <a:solidFill>
                <a:srgbClr val="000000"/>
              </a:solidFill>
              <a:cs typeface="Arial"/>
              <a:sym typeface="Arial"/>
              <a:rtl val="0"/>
            </a:endParaRPr>
          </a:p>
        </p:txBody>
      </p:sp>
    </p:spTree>
    <p:extLst>
      <p:ext uri="{BB962C8B-B14F-4D97-AF65-F5344CB8AC3E}">
        <p14:creationId xmlns:p14="http://schemas.microsoft.com/office/powerpoint/2010/main" val="3824060622"/>
      </p:ext>
    </p:extLst>
  </p:cSld>
  <p:clrMapOvr>
    <a:masterClrMapping/>
  </p:clrMapOvr>
  <p:transition xmlns:p14="http://schemas.microsoft.com/office/powerpoint/2010/main" spd="slow">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1061</Words>
  <Application>Microsoft Macintosh PowerPoint</Application>
  <PresentationFormat>On-screen Show (4:3)</PresentationFormat>
  <Paragraphs>100</Paragraphs>
  <Slides>23</Slides>
  <Notes>5</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Office Theme</vt:lpstr>
      <vt:lpstr>simple-light</vt:lpstr>
      <vt:lpstr>Historical Models of the Cell Membrane</vt:lpstr>
      <vt:lpstr>What is a model?</vt:lpstr>
      <vt:lpstr>SCIENTIFIC MODELS are HYPOTHESIS THAT…</vt:lpstr>
      <vt:lpstr>What is a model?</vt:lpstr>
      <vt:lpstr>Early Observations of the Cell Membrane</vt:lpstr>
      <vt:lpstr>Gorter and Grendel Model</vt:lpstr>
      <vt:lpstr>Gorter &amp; Grendel’s Model</vt:lpstr>
      <vt:lpstr>Gorter &amp; Grendel’s Model</vt:lpstr>
      <vt:lpstr>Davson and Danielli Model</vt:lpstr>
      <vt:lpstr>Davson and Danielli’s Model</vt:lpstr>
      <vt:lpstr>Davson and Danielli’s Model</vt:lpstr>
      <vt:lpstr>Evidence Againsts the  Davson &amp; Danielli Model</vt:lpstr>
      <vt:lpstr>Evidence Againsts the  Davson &amp; Danielli Model</vt:lpstr>
      <vt:lpstr>Evidence Againsts the  Davson &amp; Danielli Model</vt:lpstr>
      <vt:lpstr>Evidence Againsts the  Davson &amp; Danielli Model</vt:lpstr>
      <vt:lpstr>Evidence Againsts the  Davson &amp; Danielli Model</vt:lpstr>
      <vt:lpstr>Evidence Againsts the  Davson &amp; Danielli Model</vt:lpstr>
      <vt:lpstr>Singer and Nicolson Model</vt:lpstr>
      <vt:lpstr>Singer &amp; Nicolson’s Model</vt:lpstr>
      <vt:lpstr>Singer &amp; Nicolson’s Model</vt:lpstr>
      <vt:lpstr>Singer &amp; Nicolson’s Model</vt:lpstr>
      <vt:lpstr>Singer &amp; Nicolson’s Model</vt:lpstr>
      <vt:lpstr>Singer &amp; Nicolson’s Model</vt:lpstr>
    </vt:vector>
  </TitlesOfParts>
  <Company>Issaquah School District 411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Historical Models of the Cell Membrane</dc:title>
  <dc:creator>Windows User</dc:creator>
  <cp:lastModifiedBy>William Max Green</cp:lastModifiedBy>
  <cp:revision>12</cp:revision>
  <dcterms:created xsi:type="dcterms:W3CDTF">2015-11-24T22:02:47Z</dcterms:created>
  <dcterms:modified xsi:type="dcterms:W3CDTF">2017-10-01T17:44:52Z</dcterms:modified>
</cp:coreProperties>
</file>