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4" r:id="rId2"/>
    <p:sldId id="296" r:id="rId3"/>
    <p:sldId id="301" r:id="rId4"/>
    <p:sldId id="300" r:id="rId5"/>
    <p:sldId id="268" r:id="rId6"/>
    <p:sldId id="273" r:id="rId7"/>
    <p:sldId id="274" r:id="rId8"/>
    <p:sldId id="276" r:id="rId9"/>
    <p:sldId id="269" r:id="rId10"/>
    <p:sldId id="270" r:id="rId11"/>
    <p:sldId id="271" r:id="rId12"/>
    <p:sldId id="272" r:id="rId13"/>
    <p:sldId id="299" r:id="rId14"/>
    <p:sldId id="281" r:id="rId15"/>
    <p:sldId id="282" r:id="rId16"/>
    <p:sldId id="283" r:id="rId17"/>
    <p:sldId id="284" r:id="rId18"/>
    <p:sldId id="285" r:id="rId19"/>
    <p:sldId id="286" r:id="rId20"/>
    <p:sldId id="288" r:id="rId21"/>
    <p:sldId id="287" r:id="rId22"/>
    <p:sldId id="297" r:id="rId23"/>
    <p:sldId id="291" r:id="rId24"/>
    <p:sldId id="292" r:id="rId25"/>
    <p:sldId id="293" r:id="rId26"/>
    <p:sldId id="29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168" autoAdjust="0"/>
  </p:normalViewPr>
  <p:slideViewPr>
    <p:cSldViewPr>
      <p:cViewPr varScale="1">
        <p:scale>
          <a:sx n="43" d="100"/>
          <a:sy n="43" d="100"/>
        </p:scale>
        <p:origin x="-216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541EC-D90E-4FA4-91B9-2218EF042CB0}" type="datetimeFigureOut">
              <a:rPr lang="en-US" smtClean="0"/>
              <a:pPr/>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4E679-8859-457B-9F63-FCBA548EABEB}" type="slidenum">
              <a:rPr lang="en-US" smtClean="0"/>
              <a:pPr/>
              <a:t>‹#›</a:t>
            </a:fld>
            <a:endParaRPr lang="en-US"/>
          </a:p>
        </p:txBody>
      </p:sp>
    </p:spTree>
    <p:extLst>
      <p:ext uri="{BB962C8B-B14F-4D97-AF65-F5344CB8AC3E}">
        <p14:creationId xmlns:p14="http://schemas.microsoft.com/office/powerpoint/2010/main" val="2096547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4E679-8859-457B-9F63-FCBA548EABEB}" type="slidenum">
              <a:rPr lang="en-US" smtClean="0"/>
              <a:pPr/>
              <a:t>2</a:t>
            </a:fld>
            <a:endParaRPr lang="en-US"/>
          </a:p>
        </p:txBody>
      </p:sp>
    </p:spTree>
    <p:extLst>
      <p:ext uri="{BB962C8B-B14F-4D97-AF65-F5344CB8AC3E}">
        <p14:creationId xmlns:p14="http://schemas.microsoft.com/office/powerpoint/2010/main" val="3729149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F01EB0E5-88CC-4C76-BBFD-EBB6AC3931E4}" type="slidenum">
              <a:rPr lang="en-US" smtClean="0"/>
              <a:pPr eaLnBrk="1" hangingPunct="1"/>
              <a:t>12</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4E679-8859-457B-9F63-FCBA548EABEB}" type="slidenum">
              <a:rPr lang="en-US" smtClean="0"/>
              <a:pPr/>
              <a:t>13</a:t>
            </a:fld>
            <a:endParaRPr lang="en-US"/>
          </a:p>
        </p:txBody>
      </p:sp>
    </p:spTree>
    <p:extLst>
      <p:ext uri="{BB962C8B-B14F-4D97-AF65-F5344CB8AC3E}">
        <p14:creationId xmlns:p14="http://schemas.microsoft.com/office/powerpoint/2010/main" val="2194069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4E679-8859-457B-9F63-FCBA548EABEB}" type="slidenum">
              <a:rPr lang="en-US" smtClean="0"/>
              <a:pPr/>
              <a:t>14</a:t>
            </a:fld>
            <a:endParaRPr lang="en-US"/>
          </a:p>
        </p:txBody>
      </p:sp>
    </p:spTree>
    <p:extLst>
      <p:ext uri="{BB962C8B-B14F-4D97-AF65-F5344CB8AC3E}">
        <p14:creationId xmlns:p14="http://schemas.microsoft.com/office/powerpoint/2010/main" val="3085005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4DA5822C-DBFC-4C46-95A3-ECCA8C582E3C}" type="slidenum">
              <a:rPr lang="en-US" smtClean="0"/>
              <a:pPr eaLnBrk="1" hangingPunct="1"/>
              <a:t>17</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The gases they used were methane (CH4), ammonia (NH3), hydrogen (H2), and water (H2O).  He ran a continuous electric current through the system, to simulate lightning storms believed to be common on the early earth.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4E679-8859-457B-9F63-FCBA548EABEB}" type="slidenum">
              <a:rPr lang="en-US" smtClean="0"/>
              <a:pPr/>
              <a:t>18</a:t>
            </a:fld>
            <a:endParaRPr lang="en-US"/>
          </a:p>
        </p:txBody>
      </p:sp>
    </p:spTree>
    <p:extLst>
      <p:ext uri="{BB962C8B-B14F-4D97-AF65-F5344CB8AC3E}">
        <p14:creationId xmlns:p14="http://schemas.microsoft.com/office/powerpoint/2010/main" val="88820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61640E0D-634A-494D-BD01-E7970B4757FB}" type="slidenum">
              <a:rPr lang="en-US" smtClean="0"/>
              <a:pPr eaLnBrk="1" hangingPunct="1"/>
              <a:t>19</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Analysis of the experiment was done by chromatography. At the end of one week, Miller observed that as much as 10-15% of the carbon was now in the form of organic compounds. Two percent of the carbon had formed some of the amino acids which are used to make proteins.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D564A033-1ED4-4852-9513-2E4C8C387E80}" type="slidenum">
              <a:rPr lang="en-US" smtClean="0"/>
              <a:pPr eaLnBrk="1" hangingPunct="1"/>
              <a:t>20</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In 1961, Juan Oro found that amino acids could be made from hydrogen cyanide (HCN) and ammonia in an aqueous solution. He also found that his experiment produced an amazing amount of the nucleotide base, adenine. Adenine is of tremendous biological significance as an organic compound because it is one of the four bases in RNA and DNA. It is also a component of adenosine triphosphate, or ATP, which is a major energy releasing molecule in cells. Experiments conducted later showed that the other RNA and DNA bases could be obtained through simulated prebiotic chemistry with a reducing atmosphere.</a:t>
            </a:r>
            <a:br>
              <a:rPr lang="en-US" smtClean="0">
                <a:latin typeface="Arial" charset="0"/>
              </a:rPr>
            </a:br>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0B2E148D-F148-4D14-9995-0564970AFF93}" type="slidenum">
              <a:rPr lang="en-US" smtClean="0"/>
              <a:pPr eaLnBrk="1" hangingPunct="1"/>
              <a:t>21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Perhaps most importantly, Miller's experiment showed that organic compounds such as amino acids, which are essential to cellular life, could be made easily under the conditions that scientists believed to be present on the early earth. This enormous finding inspired a multitude of further experiments.</a:t>
            </a:r>
            <a:br>
              <a:rPr lang="en-US" dirty="0" smtClean="0">
                <a:latin typeface="Arial" charset="0"/>
              </a:rPr>
            </a:br>
            <a:endParaRPr lang="en-US" dirty="0" smtClean="0">
              <a:latin typeface="Arial" charset="0"/>
            </a:endParaRPr>
          </a:p>
          <a:p>
            <a:pPr eaLnBrk="1" hangingPunct="1"/>
            <a:r>
              <a:rPr lang="en-US" dirty="0" smtClean="0">
                <a:latin typeface="Arial" charset="0"/>
              </a:rPr>
              <a:t>There has been a recent wave of skepticism concerning Miller's experiment because it is now believed that the early earth's atmosphere did not contain predominantly </a:t>
            </a:r>
            <a:r>
              <a:rPr lang="en-US" dirty="0" err="1" smtClean="0">
                <a:latin typeface="Arial" charset="0"/>
              </a:rPr>
              <a:t>reductant</a:t>
            </a:r>
            <a:r>
              <a:rPr lang="en-US" dirty="0" smtClean="0">
                <a:latin typeface="Arial" charset="0"/>
              </a:rPr>
              <a:t> molecules. Another objection is that this experiment required a tremendous amount of energy. While it is believed lightning storms were extremely common on the primitive Earth, they were not continuous as the Miller/Urey experiment portrayed. Thus it has been argued that while amino acids and other organic compounds may have been formed, they would not have been formed in the amounts which this experiment produced.</a:t>
            </a:r>
          </a:p>
          <a:p>
            <a:pPr eaLnBrk="1" hangingPunct="1"/>
            <a:endParaRPr lang="en-US" dirty="0" smtClean="0">
              <a:latin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Instead of forming in the atmosphere, the first organic compounds on Earth may have been synthesized near submerged volcanoes and deep–sea vents—weak points in Earth’s crust where hot water and minerals gush into the ocean.</a:t>
            </a:r>
          </a:p>
          <a:p>
            <a:pPr eaLnBrk="1" hangingPunct="1"/>
            <a:r>
              <a:rPr lang="en-US" dirty="0" smtClean="0">
                <a:latin typeface="Arial" charset="0"/>
              </a:rPr>
              <a:t/>
            </a:r>
            <a:br>
              <a:rPr lang="en-US" dirty="0" smtClean="0">
                <a:latin typeface="Arial" charset="0"/>
              </a:rPr>
            </a:br>
            <a:endParaRPr lang="en-US" dirty="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4E679-8859-457B-9F63-FCBA548EABEB}" type="slidenum">
              <a:rPr lang="en-US" smtClean="0"/>
              <a:pPr/>
              <a:t>22</a:t>
            </a:fld>
            <a:endParaRPr lang="en-US"/>
          </a:p>
        </p:txBody>
      </p:sp>
    </p:spTree>
    <p:extLst>
      <p:ext uri="{BB962C8B-B14F-4D97-AF65-F5344CB8AC3E}">
        <p14:creationId xmlns:p14="http://schemas.microsoft.com/office/powerpoint/2010/main" val="3085005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of</a:t>
            </a:r>
            <a:r>
              <a:rPr lang="en-US" baseline="0" dirty="0" smtClean="0"/>
              <a:t> light spectra of comets</a:t>
            </a:r>
            <a:endParaRPr lang="en-US" dirty="0"/>
          </a:p>
        </p:txBody>
      </p:sp>
      <p:sp>
        <p:nvSpPr>
          <p:cNvPr id="4" name="Slide Number Placeholder 3"/>
          <p:cNvSpPr>
            <a:spLocks noGrp="1"/>
          </p:cNvSpPr>
          <p:nvPr>
            <p:ph type="sldNum" sz="quarter" idx="10"/>
          </p:nvPr>
        </p:nvSpPr>
        <p:spPr/>
        <p:txBody>
          <a:bodyPr/>
          <a:lstStyle/>
          <a:p>
            <a:fld id="{FCA4E679-8859-457B-9F63-FCBA548EABEB}" type="slidenum">
              <a:rPr lang="en-US" smtClean="0"/>
              <a:pPr/>
              <a:t>23</a:t>
            </a:fld>
            <a:endParaRPr lang="en-US"/>
          </a:p>
        </p:txBody>
      </p:sp>
    </p:spTree>
    <p:extLst>
      <p:ext uri="{BB962C8B-B14F-4D97-AF65-F5344CB8AC3E}">
        <p14:creationId xmlns:p14="http://schemas.microsoft.com/office/powerpoint/2010/main" val="279868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4E679-8859-457B-9F63-FCBA548EABEB}" type="slidenum">
              <a:rPr lang="en-US" smtClean="0"/>
              <a:pPr/>
              <a:t>3</a:t>
            </a:fld>
            <a:endParaRPr lang="en-US"/>
          </a:p>
        </p:txBody>
      </p:sp>
    </p:spTree>
    <p:extLst>
      <p:ext uri="{BB962C8B-B14F-4D97-AF65-F5344CB8AC3E}">
        <p14:creationId xmlns:p14="http://schemas.microsoft.com/office/powerpoint/2010/main" val="1896230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1ACC8E0C-176E-4365-84E0-34594F2A2A46}" type="slidenum">
              <a:rPr lang="en-US" smtClean="0"/>
              <a:pPr eaLnBrk="1" hangingPunct="1"/>
              <a:t>24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charset="0"/>
              </a:rPr>
              <a:t>Many of the compounds made in the Miller/Urey experiment are known to exist in outer space. On September 28, 1969, a meteorite fell over Murchison, Australia. While only 100 kilograms were recovered, analysis of the meteorite has shown that it is rich with amino acids. Over 90 amino acids have been identified by researchers to date. Nineteen of these amino acids are found on Earth. (table showing comparison of Murchison meteorite to Miller/Urey experiment) The early Earth is believed to be similar to many of the asteroids and comets still roaming the galaxy. If amino acids are able to survive in outer space under extreme conditions, then this might suggest that amino acids were present when the Earth was formed. More importantly, the Murchison meteorite has demonstrated that the Earth may have acquired some of its amino acids and other organic compounds by planetary </a:t>
            </a:r>
            <a:r>
              <a:rPr lang="en-US" dirty="0" err="1" smtClean="0">
                <a:latin typeface="Arial" charset="0"/>
              </a:rPr>
              <a:t>infall</a:t>
            </a:r>
            <a:r>
              <a:rPr lang="en-US" dirty="0" smtClean="0">
                <a:latin typeface="Arial" charset="0"/>
              </a:rPr>
              <a:t>.</a:t>
            </a:r>
            <a:br>
              <a:rPr lang="en-US" dirty="0" smtClean="0">
                <a:latin typeface="Arial" charset="0"/>
              </a:rPr>
            </a:br>
            <a:endParaRPr lang="en-US" dirty="0" smtClean="0">
              <a:latin typeface="Arial" charset="0"/>
            </a:endParaRPr>
          </a:p>
          <a:p>
            <a:pPr eaLnBrk="1" hangingPunct="1">
              <a:spcBef>
                <a:spcPct val="0"/>
              </a:spcBef>
            </a:pPr>
            <a:endParaRPr lang="en-US" dirty="0" smtClean="0">
              <a:latin typeface="Arial" charset="0"/>
            </a:endParaRPr>
          </a:p>
          <a:p>
            <a:pPr eaLnBrk="1" hangingPunct="1">
              <a:spcBef>
                <a:spcPct val="0"/>
              </a:spcBef>
            </a:pPr>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37D0998A-18DC-4492-9619-149EB111562F}" type="slidenum">
              <a:rPr lang="en-US" smtClean="0"/>
              <a:pPr eaLnBrk="1" hangingPunct="1"/>
              <a:t>25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Arial" charset="0"/>
            </a:endParaRPr>
          </a:p>
          <a:p>
            <a:pPr eaLnBrk="1" hangingPunct="1">
              <a:spcBef>
                <a:spcPct val="0"/>
              </a:spcBef>
            </a:pPr>
            <a:r>
              <a:rPr lang="en-US" sz="1400" dirty="0" smtClean="0">
                <a:latin typeface="Arial" charset="0"/>
              </a:rPr>
              <a:t>A wilder offshoot of this theory, suggests that whole bacteria—life itself—first evolved on Mars and then hitched a ride to Earth via small pieces of the Red Planet blasted here by asteroid or comet impacts. But no life has been found on Mars, and the one claim of fossil bacteria in a Martian meteorite, made by NASA scientists in 1996, has been almost universally rejected. </a:t>
            </a:r>
          </a:p>
          <a:p>
            <a:pPr eaLnBrk="1" hangingPunct="1">
              <a:spcBef>
                <a:spcPct val="0"/>
              </a:spcBef>
            </a:pPr>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4E679-8859-457B-9F63-FCBA548EABEB}" type="slidenum">
              <a:rPr lang="en-US" smtClean="0"/>
              <a:pPr/>
              <a:t>4</a:t>
            </a:fld>
            <a:endParaRPr lang="en-US"/>
          </a:p>
        </p:txBody>
      </p:sp>
    </p:spTree>
    <p:extLst>
      <p:ext uri="{BB962C8B-B14F-4D97-AF65-F5344CB8AC3E}">
        <p14:creationId xmlns:p14="http://schemas.microsoft.com/office/powerpoint/2010/main" val="87924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83F55234-F8CA-4C68-A190-AE9199550A3A}" type="slidenum">
              <a:rPr lang="en-US" smtClean="0"/>
              <a:pPr eaLnBrk="1" hangingPunct="1"/>
              <a:t>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Our solar system was filled with hot gases and dust, which swirled and revolved around a white hot core. When the core approached one million degrees Fahrenheit, our sun was born. The gaseous dust clouds gradually condensed and formed asteroids. It is estimated that over 100 trillion planetesimals, or large asteroids, existed when our solar system was formed. As these huge pieces of matter were revolving around the sun, many of them collided with one another. While some of these collisions destroyed the planetesimals, others caused them to combine. As their mass increased, gravity pulled in more particles and debris, and the planetesimals grew larger. This process, called accretion, is how the earth and the other planets were formed.</a:t>
            </a:r>
            <a:br>
              <a:rPr lang="en-US" smtClean="0">
                <a:latin typeface="Arial" charset="0"/>
              </a:rPr>
            </a:br>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9DE4AD24-F227-4547-ADD1-C700CD5DC8A9}" type="slidenum">
              <a:rPr lang="en-US" smtClean="0"/>
              <a:pPr eaLnBrk="1" hangingPunct="1"/>
              <a:t>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As the planet earth continued to be hit by meteorites, cosmic H2O was released from the meteorites and from the crust of the earth. This gaseous H2O rose into the atmosphere, combined with CO2 and other gases, and formed incredibly dense clouds above the earth. These clouds formed a reflective shield above the earth, keeping solar heat from penetrating to the surface. As the frequency of meteorite impacts declined, the surface of the earth began to cool. When this happened, the immense clouds which had emerged began to pour rain over the entire planet, cooling the molten rock, and creating lakes and oceans.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A4E679-8859-457B-9F63-FCBA548EABEB}" type="slidenum">
              <a:rPr lang="en-US" smtClean="0"/>
              <a:pPr/>
              <a:t>8</a:t>
            </a:fld>
            <a:endParaRPr lang="en-US"/>
          </a:p>
        </p:txBody>
      </p:sp>
    </p:spTree>
    <p:extLst>
      <p:ext uri="{BB962C8B-B14F-4D97-AF65-F5344CB8AC3E}">
        <p14:creationId xmlns:p14="http://schemas.microsoft.com/office/powerpoint/2010/main" val="1742147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8DBCBB4F-3011-42B4-8C2E-CACBB2A3499B}" type="slidenum">
              <a:rPr lang="en-US" smtClean="0"/>
              <a:pPr eaLnBrk="1" hangingPunct="1"/>
              <a:t>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Radioactive decay caused Earth’s core to heat and gases to build up in the earth's core. This caused huge volcanoes to spew forth molten rock, or lava, as well as various gases which had been trapped under the surface of the earth.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6B0A368F-6ED9-4E0D-AF51-4E62B6440B22}" type="slidenum">
              <a:rPr lang="en-US" smtClean="0"/>
              <a:pPr eaLnBrk="1" hangingPunct="1"/>
              <a:t>10</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9" charset="-128"/>
              </a:defRPr>
            </a:lvl1pPr>
            <a:lvl2pPr marL="742950" indent="-285750" eaLnBrk="0" hangingPunct="0">
              <a:defRPr>
                <a:solidFill>
                  <a:schemeClr val="tx1"/>
                </a:solidFill>
                <a:latin typeface="Arial" charset="0"/>
                <a:ea typeface="ＭＳ Ｐゴシック" pitchFamily="-109" charset="-128"/>
              </a:defRPr>
            </a:lvl2pPr>
            <a:lvl3pPr marL="1143000" indent="-228600" eaLnBrk="0" hangingPunct="0">
              <a:defRPr>
                <a:solidFill>
                  <a:schemeClr val="tx1"/>
                </a:solidFill>
                <a:latin typeface="Arial" charset="0"/>
                <a:ea typeface="ＭＳ Ｐゴシック" pitchFamily="-109" charset="-128"/>
              </a:defRPr>
            </a:lvl3pPr>
            <a:lvl4pPr marL="1600200" indent="-228600" eaLnBrk="0" hangingPunct="0">
              <a:defRPr>
                <a:solidFill>
                  <a:schemeClr val="tx1"/>
                </a:solidFill>
                <a:latin typeface="Arial" charset="0"/>
                <a:ea typeface="ＭＳ Ｐゴシック" pitchFamily="-109" charset="-128"/>
              </a:defRPr>
            </a:lvl4pPr>
            <a:lvl5pPr marL="2057400" indent="-228600" eaLnBrk="0" hangingPunct="0">
              <a:defRPr>
                <a:solidFill>
                  <a:schemeClr val="tx1"/>
                </a:solidFill>
                <a:latin typeface="Arial" charset="0"/>
                <a:ea typeface="ＭＳ Ｐゴシック" pitchFamily="-109"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9"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9"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9"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9" charset="-128"/>
              </a:defRPr>
            </a:lvl9pPr>
          </a:lstStyle>
          <a:p>
            <a:pPr eaLnBrk="1" hangingPunct="1"/>
            <a:fld id="{D19F6407-E455-45E5-B761-8DA9F8EC56E7}" type="slidenum">
              <a:rPr lang="en-US" smtClean="0"/>
              <a:pPr eaLnBrk="1" hangingPunct="1"/>
              <a:t>11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charset="0"/>
              </a:rPr>
              <a:t>Based on today's volcanic evidence, this atmosphere would have contained 80% water vapor, 10% carbon dioxide, 5 to 7% hydrogen sulfide, and smaller amounts of nitrogen, carbon monoxide, hydrogen, methane and inert gases</a:t>
            </a:r>
          </a:p>
          <a:p>
            <a:pPr eaLnBrk="1" hangingPunct="1"/>
            <a:endParaRPr lang="en-US" dirty="0" smtClean="0">
              <a:latin typeface="Arial" charset="0"/>
            </a:endParaRPr>
          </a:p>
          <a:p>
            <a:pPr eaLnBrk="1" hangingPunct="1"/>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0DF598-46D8-44CC-834B-C0DD004ABD7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ABD02-EE11-4725-93C9-822F070F8F90}" type="slidenum">
              <a:rPr lang="en-US" smtClean="0"/>
              <a:pPr/>
              <a:t>‹#›</a:t>
            </a:fld>
            <a:endParaRPr lang="en-US"/>
          </a:p>
        </p:txBody>
      </p:sp>
    </p:spTree>
    <p:extLst>
      <p:ext uri="{BB962C8B-B14F-4D97-AF65-F5344CB8AC3E}">
        <p14:creationId xmlns:p14="http://schemas.microsoft.com/office/powerpoint/2010/main" val="217257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DF598-46D8-44CC-834B-C0DD004ABD7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ABD02-EE11-4725-93C9-822F070F8F90}" type="slidenum">
              <a:rPr lang="en-US" smtClean="0"/>
              <a:pPr/>
              <a:t>‹#›</a:t>
            </a:fld>
            <a:endParaRPr lang="en-US"/>
          </a:p>
        </p:txBody>
      </p:sp>
    </p:spTree>
    <p:extLst>
      <p:ext uri="{BB962C8B-B14F-4D97-AF65-F5344CB8AC3E}">
        <p14:creationId xmlns:p14="http://schemas.microsoft.com/office/powerpoint/2010/main" val="2641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DF598-46D8-44CC-834B-C0DD004ABD7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ABD02-EE11-4725-93C9-822F070F8F90}" type="slidenum">
              <a:rPr lang="en-US" smtClean="0"/>
              <a:pPr/>
              <a:t>‹#›</a:t>
            </a:fld>
            <a:endParaRPr lang="en-US"/>
          </a:p>
        </p:txBody>
      </p:sp>
    </p:spTree>
    <p:extLst>
      <p:ext uri="{BB962C8B-B14F-4D97-AF65-F5344CB8AC3E}">
        <p14:creationId xmlns:p14="http://schemas.microsoft.com/office/powerpoint/2010/main" val="1635986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95B9A0-1565-4E40-B9BD-3DC4F751ECBC}" type="slidenum">
              <a:rPr lang="en-US"/>
              <a:pPr>
                <a:defRPr/>
              </a:pPr>
              <a:t>‹#›</a:t>
            </a:fld>
            <a:endParaRPr lang="en-US"/>
          </a:p>
        </p:txBody>
      </p:sp>
    </p:spTree>
    <p:extLst>
      <p:ext uri="{BB962C8B-B14F-4D97-AF65-F5344CB8AC3E}">
        <p14:creationId xmlns:p14="http://schemas.microsoft.com/office/powerpoint/2010/main" val="1835616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126F58-C3A2-4D07-A265-B6769139CF22}" type="slidenum">
              <a:rPr lang="en-US"/>
              <a:pPr>
                <a:defRPr/>
              </a:pPr>
              <a:t>‹#›</a:t>
            </a:fld>
            <a:endParaRPr lang="en-US"/>
          </a:p>
        </p:txBody>
      </p:sp>
    </p:spTree>
    <p:extLst>
      <p:ext uri="{BB962C8B-B14F-4D97-AF65-F5344CB8AC3E}">
        <p14:creationId xmlns:p14="http://schemas.microsoft.com/office/powerpoint/2010/main" val="2409745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0DF598-46D8-44CC-834B-C0DD004ABD7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ABD02-EE11-4725-93C9-822F070F8F90}" type="slidenum">
              <a:rPr lang="en-US" smtClean="0"/>
              <a:pPr/>
              <a:t>‹#›</a:t>
            </a:fld>
            <a:endParaRPr lang="en-US"/>
          </a:p>
        </p:txBody>
      </p:sp>
    </p:spTree>
    <p:extLst>
      <p:ext uri="{BB962C8B-B14F-4D97-AF65-F5344CB8AC3E}">
        <p14:creationId xmlns:p14="http://schemas.microsoft.com/office/powerpoint/2010/main" val="248020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0DF598-46D8-44CC-834B-C0DD004ABD7D}" type="datetimeFigureOut">
              <a:rPr lang="en-US" smtClean="0"/>
              <a:pPr/>
              <a:t>9/18/2014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FABD02-EE11-4725-93C9-822F070F8F90}" type="slidenum">
              <a:rPr lang="en-US" smtClean="0"/>
              <a:pPr/>
              <a:t>‹#›</a:t>
            </a:fld>
            <a:endParaRPr lang="en-US"/>
          </a:p>
        </p:txBody>
      </p:sp>
    </p:spTree>
    <p:extLst>
      <p:ext uri="{BB962C8B-B14F-4D97-AF65-F5344CB8AC3E}">
        <p14:creationId xmlns:p14="http://schemas.microsoft.com/office/powerpoint/2010/main" val="1911998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0DF598-46D8-44CC-834B-C0DD004ABD7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ABD02-EE11-4725-93C9-822F070F8F90}" type="slidenum">
              <a:rPr lang="en-US" smtClean="0"/>
              <a:pPr/>
              <a:t>‹#›</a:t>
            </a:fld>
            <a:endParaRPr lang="en-US"/>
          </a:p>
        </p:txBody>
      </p:sp>
    </p:spTree>
    <p:extLst>
      <p:ext uri="{BB962C8B-B14F-4D97-AF65-F5344CB8AC3E}">
        <p14:creationId xmlns:p14="http://schemas.microsoft.com/office/powerpoint/2010/main" val="2553022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DF598-46D8-44CC-834B-C0DD004ABD7D}" type="datetimeFigureOut">
              <a:rPr lang="en-US" smtClean="0"/>
              <a:pPr/>
              <a:t>9/18/2014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FABD02-EE11-4725-93C9-822F070F8F90}" type="slidenum">
              <a:rPr lang="en-US" smtClean="0"/>
              <a:pPr/>
              <a:t>‹#›</a:t>
            </a:fld>
            <a:endParaRPr lang="en-US"/>
          </a:p>
        </p:txBody>
      </p:sp>
    </p:spTree>
    <p:extLst>
      <p:ext uri="{BB962C8B-B14F-4D97-AF65-F5344CB8AC3E}">
        <p14:creationId xmlns:p14="http://schemas.microsoft.com/office/powerpoint/2010/main" val="2397896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0DF598-46D8-44CC-834B-C0DD004ABD7D}" type="datetimeFigureOut">
              <a:rPr lang="en-US" smtClean="0"/>
              <a:pPr/>
              <a:t>9/18/2014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FABD02-EE11-4725-93C9-822F070F8F90}" type="slidenum">
              <a:rPr lang="en-US" smtClean="0"/>
              <a:pPr/>
              <a:t>‹#›</a:t>
            </a:fld>
            <a:endParaRPr lang="en-US"/>
          </a:p>
        </p:txBody>
      </p:sp>
    </p:spTree>
    <p:extLst>
      <p:ext uri="{BB962C8B-B14F-4D97-AF65-F5344CB8AC3E}">
        <p14:creationId xmlns:p14="http://schemas.microsoft.com/office/powerpoint/2010/main" val="203762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DF598-46D8-44CC-834B-C0DD004ABD7D}" type="datetimeFigureOut">
              <a:rPr lang="en-US" smtClean="0"/>
              <a:pPr/>
              <a:t>9/18/2014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FABD02-EE11-4725-93C9-822F070F8F90}" type="slidenum">
              <a:rPr lang="en-US" smtClean="0"/>
              <a:pPr/>
              <a:t>‹#›</a:t>
            </a:fld>
            <a:endParaRPr lang="en-US"/>
          </a:p>
        </p:txBody>
      </p:sp>
    </p:spTree>
    <p:extLst>
      <p:ext uri="{BB962C8B-B14F-4D97-AF65-F5344CB8AC3E}">
        <p14:creationId xmlns:p14="http://schemas.microsoft.com/office/powerpoint/2010/main" val="171299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0DF598-46D8-44CC-834B-C0DD004ABD7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ABD02-EE11-4725-93C9-822F070F8F90}" type="slidenum">
              <a:rPr lang="en-US" smtClean="0"/>
              <a:pPr/>
              <a:t>‹#›</a:t>
            </a:fld>
            <a:endParaRPr lang="en-US"/>
          </a:p>
        </p:txBody>
      </p:sp>
    </p:spTree>
    <p:extLst>
      <p:ext uri="{BB962C8B-B14F-4D97-AF65-F5344CB8AC3E}">
        <p14:creationId xmlns:p14="http://schemas.microsoft.com/office/powerpoint/2010/main" val="3482488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0DF598-46D8-44CC-834B-C0DD004ABD7D}" type="datetimeFigureOut">
              <a:rPr lang="en-US" smtClean="0"/>
              <a:pPr/>
              <a:t>9/18/2014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FABD02-EE11-4725-93C9-822F070F8F90}" type="slidenum">
              <a:rPr lang="en-US" smtClean="0"/>
              <a:pPr/>
              <a:t>‹#›</a:t>
            </a:fld>
            <a:endParaRPr lang="en-US"/>
          </a:p>
        </p:txBody>
      </p:sp>
    </p:spTree>
    <p:extLst>
      <p:ext uri="{BB962C8B-B14F-4D97-AF65-F5344CB8AC3E}">
        <p14:creationId xmlns:p14="http://schemas.microsoft.com/office/powerpoint/2010/main" val="87808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DF598-46D8-44CC-834B-C0DD004ABD7D}" type="datetimeFigureOut">
              <a:rPr lang="en-US" smtClean="0"/>
              <a:pPr/>
              <a:t>9/18/2014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ABD02-EE11-4725-93C9-822F070F8F90}" type="slidenum">
              <a:rPr lang="en-US" smtClean="0"/>
              <a:pPr/>
              <a:t>‹#›</a:t>
            </a:fld>
            <a:endParaRPr lang="en-US"/>
          </a:p>
        </p:txBody>
      </p:sp>
    </p:spTree>
    <p:extLst>
      <p:ext uri="{BB962C8B-B14F-4D97-AF65-F5344CB8AC3E}">
        <p14:creationId xmlns:p14="http://schemas.microsoft.com/office/powerpoint/2010/main" val="3829949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file:///\\Shssvr02\Staff\vonbargeng\_IB_%20Biology\10_Evolution\Origins\miller1.mpg" TargetMode="Externa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highered.mcgraw-hill.com/sites/9834092339/student_view0/chapter26/animation_-_miller-urey_experiment.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ience.discovery.com/tv-shows/through-the-wormhole/videos/how-did-we-get-here.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2" name="Picture 4" descr="https://dr282zn36sxxg.cloudfront.net/datastreams/f-d%3A3332e782ee91511eaec71448abbe69e974b4ecdc9dac6cffdd0b6d51%2BIMAGE%2B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19"/>
            <a:ext cx="8839200" cy="6850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709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b="1" u="sng" smtClean="0"/>
              <a:t>The Atmosphere:  Then vs. Now</a:t>
            </a:r>
          </a:p>
        </p:txBody>
      </p:sp>
      <p:sp>
        <p:nvSpPr>
          <p:cNvPr id="5123" name="Rectangle 3"/>
          <p:cNvSpPr>
            <a:spLocks noGrp="1" noChangeArrowheads="1"/>
          </p:cNvSpPr>
          <p:nvPr>
            <p:ph type="body" sz="half" idx="1"/>
          </p:nvPr>
        </p:nvSpPr>
        <p:spPr/>
        <p:txBody>
          <a:bodyPr/>
          <a:lstStyle/>
          <a:p>
            <a:pPr eaLnBrk="1" hangingPunct="1">
              <a:buFontTx/>
              <a:buNone/>
            </a:pPr>
            <a:r>
              <a:rPr lang="en-US" b="1" smtClean="0">
                <a:solidFill>
                  <a:schemeClr val="accent2"/>
                </a:solidFill>
              </a:rPr>
              <a:t>THEN:</a:t>
            </a:r>
          </a:p>
          <a:p>
            <a:pPr eaLnBrk="1" hangingPunct="1"/>
            <a:r>
              <a:rPr lang="en-US" smtClean="0"/>
              <a:t>UV light penetrated Earth’s atmosphere</a:t>
            </a:r>
          </a:p>
          <a:p>
            <a:pPr eaLnBrk="1" hangingPunct="1"/>
            <a:endParaRPr lang="en-US" smtClean="0"/>
          </a:p>
          <a:p>
            <a:pPr eaLnBrk="1" hangingPunct="1">
              <a:buFontTx/>
              <a:buNone/>
            </a:pPr>
            <a:r>
              <a:rPr lang="en-US" b="1" smtClean="0">
                <a:solidFill>
                  <a:schemeClr val="accent2"/>
                </a:solidFill>
              </a:rPr>
              <a:t>NOW:</a:t>
            </a:r>
          </a:p>
          <a:p>
            <a:pPr eaLnBrk="1" hangingPunct="1">
              <a:buClr>
                <a:schemeClr val="tx1"/>
              </a:buClr>
              <a:buFont typeface="Symbol" pitchFamily="-109" charset="2"/>
              <a:buChar char=""/>
            </a:pPr>
            <a:r>
              <a:rPr lang="en-US" smtClean="0"/>
              <a:t>UV is absorbed by ozone in the atmosphere</a:t>
            </a:r>
          </a:p>
          <a:p>
            <a:pPr eaLnBrk="1" hangingPunct="1"/>
            <a:endParaRPr lang="en-US" smtClean="0"/>
          </a:p>
        </p:txBody>
      </p:sp>
      <p:pic>
        <p:nvPicPr>
          <p:cNvPr id="5124" name="Picture 5" descr="ozoneim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6675" y="1109663"/>
            <a:ext cx="3435350"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7568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b="1" u="sng" smtClean="0"/>
              <a:t>The Atmosphere:  Then vs. Now</a:t>
            </a:r>
          </a:p>
        </p:txBody>
      </p:sp>
      <p:sp>
        <p:nvSpPr>
          <p:cNvPr id="6147" name="Rectangle 7"/>
          <p:cNvSpPr>
            <a:spLocks noGrp="1" noChangeArrowheads="1"/>
          </p:cNvSpPr>
          <p:nvPr>
            <p:ph type="body" sz="half" idx="1"/>
          </p:nvPr>
        </p:nvSpPr>
        <p:spPr/>
        <p:txBody>
          <a:bodyPr/>
          <a:lstStyle/>
          <a:p>
            <a:pPr eaLnBrk="1" hangingPunct="1">
              <a:buFontTx/>
              <a:buNone/>
            </a:pPr>
            <a:r>
              <a:rPr lang="en-US" b="1" dirty="0" smtClean="0">
                <a:solidFill>
                  <a:schemeClr val="accent2"/>
                </a:solidFill>
              </a:rPr>
              <a:t>THEN (?):</a:t>
            </a:r>
          </a:p>
          <a:p>
            <a:pPr eaLnBrk="1" hangingPunct="1">
              <a:buFontTx/>
              <a:buNone/>
            </a:pPr>
            <a:r>
              <a:rPr lang="en-US" dirty="0" smtClean="0"/>
              <a:t>Consisted of:</a:t>
            </a:r>
          </a:p>
          <a:p>
            <a:pPr lvl="1" eaLnBrk="1" hangingPunct="1"/>
            <a:r>
              <a:rPr lang="en-US" dirty="0" smtClean="0"/>
              <a:t>Methane</a:t>
            </a:r>
          </a:p>
          <a:p>
            <a:pPr lvl="1" eaLnBrk="1" hangingPunct="1"/>
            <a:r>
              <a:rPr lang="en-US" dirty="0" smtClean="0"/>
              <a:t>Ammonia</a:t>
            </a:r>
          </a:p>
          <a:p>
            <a:pPr lvl="1" eaLnBrk="1" hangingPunct="1"/>
            <a:r>
              <a:rPr lang="en-US" dirty="0" smtClean="0"/>
              <a:t>Water vapor</a:t>
            </a:r>
          </a:p>
          <a:p>
            <a:pPr lvl="1" eaLnBrk="1" hangingPunct="1"/>
            <a:r>
              <a:rPr lang="en-US" dirty="0" smtClean="0"/>
              <a:t>Nitrogen gas</a:t>
            </a:r>
          </a:p>
          <a:p>
            <a:pPr lvl="1" eaLnBrk="1" hangingPunct="1"/>
            <a:r>
              <a:rPr lang="en-US" dirty="0" smtClean="0"/>
              <a:t>Carbon dioxide</a:t>
            </a:r>
          </a:p>
          <a:p>
            <a:pPr lvl="1" eaLnBrk="1" hangingPunct="1"/>
            <a:r>
              <a:rPr lang="en-US" dirty="0" smtClean="0"/>
              <a:t>Hydrogen gas</a:t>
            </a:r>
          </a:p>
          <a:p>
            <a:pPr lvl="1" eaLnBrk="1" hangingPunct="1"/>
            <a:r>
              <a:rPr lang="en-US" dirty="0" smtClean="0"/>
              <a:t>Carbon monoxide</a:t>
            </a:r>
          </a:p>
          <a:p>
            <a:pPr eaLnBrk="1" hangingPunct="1"/>
            <a:endParaRPr lang="en-US" dirty="0" smtClean="0"/>
          </a:p>
        </p:txBody>
      </p:sp>
      <p:sp>
        <p:nvSpPr>
          <p:cNvPr id="6148" name="Rectangle 8"/>
          <p:cNvSpPr>
            <a:spLocks noGrp="1" noChangeArrowheads="1"/>
          </p:cNvSpPr>
          <p:nvPr>
            <p:ph type="body" sz="half" idx="2"/>
          </p:nvPr>
        </p:nvSpPr>
        <p:spPr/>
        <p:txBody>
          <a:bodyPr/>
          <a:lstStyle/>
          <a:p>
            <a:pPr eaLnBrk="1" hangingPunct="1">
              <a:buFontTx/>
              <a:buNone/>
            </a:pPr>
            <a:endParaRPr lang="en-US" b="1" dirty="0" smtClean="0">
              <a:solidFill>
                <a:schemeClr val="accent2"/>
              </a:solidFill>
            </a:endParaRPr>
          </a:p>
          <a:p>
            <a:pPr eaLnBrk="1" hangingPunct="1">
              <a:buFontTx/>
              <a:buNone/>
            </a:pPr>
            <a:endParaRPr lang="en-US" b="1" dirty="0">
              <a:solidFill>
                <a:schemeClr val="accent2"/>
              </a:solidFill>
            </a:endParaRPr>
          </a:p>
          <a:p>
            <a:pPr eaLnBrk="1" hangingPunct="1">
              <a:buFontTx/>
              <a:buNone/>
            </a:pPr>
            <a:endParaRPr lang="en-US" b="1" dirty="0" smtClean="0">
              <a:solidFill>
                <a:schemeClr val="accent2"/>
              </a:solidFill>
            </a:endParaRPr>
          </a:p>
          <a:p>
            <a:pPr eaLnBrk="1" hangingPunct="1">
              <a:buFontTx/>
              <a:buNone/>
            </a:pPr>
            <a:endParaRPr lang="en-US" b="1" dirty="0" smtClean="0">
              <a:solidFill>
                <a:schemeClr val="accent2"/>
              </a:solidFill>
            </a:endParaRPr>
          </a:p>
          <a:p>
            <a:pPr eaLnBrk="1" hangingPunct="1">
              <a:buFontTx/>
              <a:buNone/>
            </a:pPr>
            <a:r>
              <a:rPr lang="en-US" b="1" dirty="0" smtClean="0">
                <a:solidFill>
                  <a:schemeClr val="accent2"/>
                </a:solidFill>
              </a:rPr>
              <a:t>NOW:</a:t>
            </a:r>
          </a:p>
          <a:p>
            <a:pPr eaLnBrk="1" hangingPunct="1">
              <a:buFontTx/>
              <a:buNone/>
            </a:pPr>
            <a:r>
              <a:rPr lang="en-US" dirty="0" smtClean="0"/>
              <a:t>Consists of:</a:t>
            </a:r>
          </a:p>
          <a:p>
            <a:pPr lvl="1" eaLnBrk="1" hangingPunct="1"/>
            <a:r>
              <a:rPr lang="en-US" dirty="0" smtClean="0"/>
              <a:t>Nitrogen gas (N</a:t>
            </a:r>
            <a:r>
              <a:rPr lang="en-US" baseline="-25000" dirty="0" smtClean="0"/>
              <a:t>2</a:t>
            </a:r>
            <a:r>
              <a:rPr lang="en-US" dirty="0" smtClean="0"/>
              <a:t>)</a:t>
            </a:r>
          </a:p>
          <a:p>
            <a:pPr lvl="1" eaLnBrk="1" hangingPunct="1"/>
            <a:r>
              <a:rPr lang="en-US" dirty="0" smtClean="0"/>
              <a:t>Oxygen gas (O</a:t>
            </a:r>
            <a:r>
              <a:rPr lang="en-US" baseline="-25000" dirty="0" smtClean="0"/>
              <a:t>2</a:t>
            </a:r>
            <a:r>
              <a:rPr lang="en-US" dirty="0" smtClean="0"/>
              <a:t>)</a:t>
            </a:r>
          </a:p>
        </p:txBody>
      </p:sp>
      <p:sp>
        <p:nvSpPr>
          <p:cNvPr id="2" name="Left Arrow 1"/>
          <p:cNvSpPr/>
          <p:nvPr/>
        </p:nvSpPr>
        <p:spPr>
          <a:xfrm>
            <a:off x="3124200" y="1295400"/>
            <a:ext cx="3581400" cy="1828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Uncertainty remains</a:t>
            </a:r>
            <a:endParaRPr lang="en-US" b="1" dirty="0"/>
          </a:p>
        </p:txBody>
      </p:sp>
    </p:spTree>
    <p:extLst>
      <p:ext uri="{BB962C8B-B14F-4D97-AF65-F5344CB8AC3E}">
        <p14:creationId xmlns:p14="http://schemas.microsoft.com/office/powerpoint/2010/main" val="2546798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000" b="1" u="sng" smtClean="0"/>
              <a:t>The Atmosphere:  Then vs. Now</a:t>
            </a:r>
          </a:p>
        </p:txBody>
      </p:sp>
      <p:sp>
        <p:nvSpPr>
          <p:cNvPr id="7171" name="Rectangle 3"/>
          <p:cNvSpPr>
            <a:spLocks noGrp="1" noChangeArrowheads="1"/>
          </p:cNvSpPr>
          <p:nvPr>
            <p:ph type="body" sz="half" idx="1"/>
          </p:nvPr>
        </p:nvSpPr>
        <p:spPr/>
        <p:txBody>
          <a:bodyPr/>
          <a:lstStyle/>
          <a:p>
            <a:pPr eaLnBrk="1" hangingPunct="1">
              <a:buFontTx/>
              <a:buNone/>
            </a:pPr>
            <a:r>
              <a:rPr lang="en-US" b="1" dirty="0" smtClean="0">
                <a:solidFill>
                  <a:schemeClr val="accent2"/>
                </a:solidFill>
              </a:rPr>
              <a:t>THEN (?):</a:t>
            </a:r>
          </a:p>
          <a:p>
            <a:pPr eaLnBrk="1" hangingPunct="1">
              <a:buFontTx/>
              <a:buNone/>
            </a:pPr>
            <a:r>
              <a:rPr lang="en-US" b="1" i="1" dirty="0" smtClean="0">
                <a:solidFill>
                  <a:srgbClr val="CC3300"/>
                </a:solidFill>
              </a:rPr>
              <a:t>Reducing </a:t>
            </a:r>
          </a:p>
          <a:p>
            <a:pPr eaLnBrk="1" hangingPunct="1">
              <a:buFontTx/>
              <a:buNone/>
            </a:pPr>
            <a:r>
              <a:rPr lang="en-US" b="1" i="1" dirty="0" smtClean="0">
                <a:solidFill>
                  <a:srgbClr val="CC3300"/>
                </a:solidFill>
              </a:rPr>
              <a:t>	atmosphere:</a:t>
            </a:r>
          </a:p>
          <a:p>
            <a:pPr eaLnBrk="1" hangingPunct="1">
              <a:buFontTx/>
              <a:buNone/>
            </a:pPr>
            <a:r>
              <a:rPr lang="en-US" b="1" dirty="0" smtClean="0"/>
              <a:t>	lack of O</a:t>
            </a:r>
            <a:r>
              <a:rPr lang="en-US" b="1" baseline="-25000" dirty="0" smtClean="0"/>
              <a:t>2</a:t>
            </a:r>
            <a:r>
              <a:rPr lang="en-US" b="1" dirty="0" smtClean="0"/>
              <a:t> allows formation of complex organic molecules</a:t>
            </a:r>
            <a:r>
              <a:rPr lang="en-US" dirty="0" smtClean="0"/>
              <a:t> </a:t>
            </a:r>
          </a:p>
          <a:p>
            <a:pPr eaLnBrk="1" hangingPunct="1"/>
            <a:endParaRPr lang="en-US" dirty="0" smtClean="0"/>
          </a:p>
        </p:txBody>
      </p:sp>
      <p:sp>
        <p:nvSpPr>
          <p:cNvPr id="7172" name="Rectangle 4"/>
          <p:cNvSpPr>
            <a:spLocks noGrp="1" noChangeArrowheads="1"/>
          </p:cNvSpPr>
          <p:nvPr>
            <p:ph type="body" sz="half" idx="2"/>
          </p:nvPr>
        </p:nvSpPr>
        <p:spPr/>
        <p:txBody>
          <a:bodyPr/>
          <a:lstStyle/>
          <a:p>
            <a:pPr eaLnBrk="1" hangingPunct="1">
              <a:buFontTx/>
              <a:buNone/>
            </a:pPr>
            <a:r>
              <a:rPr lang="en-US" b="1" smtClean="0">
                <a:solidFill>
                  <a:schemeClr val="accent2"/>
                </a:solidFill>
              </a:rPr>
              <a:t>NOW:</a:t>
            </a:r>
          </a:p>
          <a:p>
            <a:pPr eaLnBrk="1" hangingPunct="1">
              <a:buFontTx/>
              <a:buNone/>
            </a:pPr>
            <a:r>
              <a:rPr lang="en-US" b="1" i="1" smtClean="0">
                <a:solidFill>
                  <a:srgbClr val="CC3300"/>
                </a:solidFill>
              </a:rPr>
              <a:t>Oxidizing </a:t>
            </a:r>
          </a:p>
          <a:p>
            <a:pPr eaLnBrk="1" hangingPunct="1">
              <a:buFontTx/>
              <a:buNone/>
            </a:pPr>
            <a:r>
              <a:rPr lang="en-US" b="1" i="1" smtClean="0">
                <a:solidFill>
                  <a:srgbClr val="CC3300"/>
                </a:solidFill>
              </a:rPr>
              <a:t>	atmosphere:  </a:t>
            </a:r>
          </a:p>
          <a:p>
            <a:pPr eaLnBrk="1" hangingPunct="1">
              <a:buFontTx/>
              <a:buNone/>
            </a:pPr>
            <a:r>
              <a:rPr lang="en-US" b="1" smtClean="0"/>
              <a:t>	free O</a:t>
            </a:r>
            <a:r>
              <a:rPr lang="en-US" b="1" baseline="-25000" smtClean="0"/>
              <a:t>2</a:t>
            </a:r>
            <a:r>
              <a:rPr lang="en-US" b="1" smtClean="0"/>
              <a:t> inhibits formation of complex organic molecules</a:t>
            </a:r>
            <a:r>
              <a:rPr lang="en-US" smtClean="0"/>
              <a:t> </a:t>
            </a:r>
          </a:p>
        </p:txBody>
      </p:sp>
      <p:sp>
        <p:nvSpPr>
          <p:cNvPr id="2" name="Up Arrow Callout 1"/>
          <p:cNvSpPr/>
          <p:nvPr/>
        </p:nvSpPr>
        <p:spPr>
          <a:xfrm>
            <a:off x="228600" y="4445000"/>
            <a:ext cx="4267200" cy="19050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Oparin’s Hypothesis (1923)</a:t>
            </a:r>
            <a:endParaRPr lang="en-US" sz="3600" dirty="0"/>
          </a:p>
        </p:txBody>
      </p:sp>
    </p:spTree>
    <p:extLst>
      <p:ext uri="{BB962C8B-B14F-4D97-AF65-F5344CB8AC3E}">
        <p14:creationId xmlns:p14="http://schemas.microsoft.com/office/powerpoint/2010/main" val="3646762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000" b="1" dirty="0" smtClean="0">
                <a:solidFill>
                  <a:srgbClr val="0070C0"/>
                </a:solidFill>
              </a:rPr>
              <a:t>Uncertainty</a:t>
            </a:r>
            <a:endParaRPr lang="en-US" sz="6000" b="1" dirty="0">
              <a:solidFill>
                <a:srgbClr val="0070C0"/>
              </a:solidFill>
            </a:endParaRPr>
          </a:p>
        </p:txBody>
      </p:sp>
      <p:sp>
        <p:nvSpPr>
          <p:cNvPr id="6" name="Content Placeholder 5"/>
          <p:cNvSpPr>
            <a:spLocks noGrp="1"/>
          </p:cNvSpPr>
          <p:nvPr>
            <p:ph idx="1"/>
          </p:nvPr>
        </p:nvSpPr>
        <p:spPr>
          <a:xfrm>
            <a:off x="457200" y="1600200"/>
            <a:ext cx="8229600" cy="5257800"/>
          </a:xfrm>
        </p:spPr>
        <p:txBody>
          <a:bodyPr>
            <a:normAutofit/>
          </a:bodyPr>
          <a:lstStyle/>
          <a:p>
            <a:pPr marL="0" indent="0">
              <a:buNone/>
            </a:pPr>
            <a:r>
              <a:rPr lang="en-US" sz="5400" dirty="0" smtClean="0"/>
              <a:t>Growing </a:t>
            </a:r>
            <a:r>
              <a:rPr lang="en-US" sz="5400" dirty="0"/>
              <a:t>evidence suggests that the early atmosphere was made up primarily of nitrogen and carbon dioxide and was neither reducing nor oxidizing. </a:t>
            </a:r>
          </a:p>
          <a:p>
            <a:endParaRPr lang="en-US" dirty="0"/>
          </a:p>
        </p:txBody>
      </p:sp>
    </p:spTree>
    <p:extLst>
      <p:ext uri="{BB962C8B-B14F-4D97-AF65-F5344CB8AC3E}">
        <p14:creationId xmlns:p14="http://schemas.microsoft.com/office/powerpoint/2010/main" val="248696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28600"/>
            <a:ext cx="9144000" cy="1143000"/>
          </a:xfrm>
        </p:spPr>
        <p:txBody>
          <a:bodyPr>
            <a:normAutofit fontScale="90000"/>
          </a:bodyPr>
          <a:lstStyle/>
          <a:p>
            <a:pPr algn="l" eaLnBrk="1" hangingPunct="1"/>
            <a:r>
              <a:rPr lang="en-US" sz="4000" dirty="0" smtClean="0"/>
              <a:t>Two </a:t>
            </a:r>
            <a:r>
              <a:rPr lang="en-US" sz="4000" i="1" dirty="0" smtClean="0">
                <a:solidFill>
                  <a:srgbClr val="FF0000"/>
                </a:solidFill>
              </a:rPr>
              <a:t>testable</a:t>
            </a:r>
            <a:r>
              <a:rPr lang="en-US" sz="4000" dirty="0" smtClean="0"/>
              <a:t> hypothesized mechanisms for the presence of simple organic molecules on Earth:</a:t>
            </a:r>
          </a:p>
        </p:txBody>
      </p:sp>
      <p:sp>
        <p:nvSpPr>
          <p:cNvPr id="16387" name="Rectangle 3"/>
          <p:cNvSpPr>
            <a:spLocks noGrp="1" noChangeArrowheads="1"/>
          </p:cNvSpPr>
          <p:nvPr>
            <p:ph type="body" idx="1"/>
          </p:nvPr>
        </p:nvSpPr>
        <p:spPr>
          <a:xfrm>
            <a:off x="457200" y="1828800"/>
            <a:ext cx="4572000" cy="5029200"/>
          </a:xfrm>
        </p:spPr>
        <p:txBody>
          <a:bodyPr>
            <a:normAutofit/>
          </a:bodyPr>
          <a:lstStyle/>
          <a:p>
            <a:pPr marL="609600" indent="-609600" eaLnBrk="1" hangingPunct="1">
              <a:buFontTx/>
              <a:buAutoNum type="arabicPeriod"/>
            </a:pPr>
            <a:r>
              <a:rPr lang="en-US" dirty="0" smtClean="0">
                <a:solidFill>
                  <a:srgbClr val="FF6600"/>
                </a:solidFill>
              </a:rPr>
              <a:t>Organic molecules were created from inorganic matter on Earth</a:t>
            </a:r>
          </a:p>
          <a:p>
            <a:pPr marL="609600" indent="-609600" eaLnBrk="1" hangingPunct="1">
              <a:buFontTx/>
              <a:buAutoNum type="arabicPeriod"/>
            </a:pPr>
            <a:endParaRPr lang="en-US" dirty="0" smtClean="0">
              <a:solidFill>
                <a:srgbClr val="FF6600"/>
              </a:solidFill>
            </a:endParaRPr>
          </a:p>
          <a:p>
            <a:pPr marL="609600" indent="-609600" eaLnBrk="1" hangingPunct="1">
              <a:buFontTx/>
              <a:buAutoNum type="arabicPeriod"/>
            </a:pPr>
            <a:r>
              <a:rPr lang="en-US" dirty="0" smtClean="0"/>
              <a:t>Organic molecules were delivered to Earth from outer space</a:t>
            </a:r>
          </a:p>
        </p:txBody>
      </p:sp>
      <p:pic>
        <p:nvPicPr>
          <p:cNvPr id="4" name="Picture 5" descr="abio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585249"/>
            <a:ext cx="3729827"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530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274638"/>
            <a:ext cx="8991600" cy="1143000"/>
          </a:xfrm>
        </p:spPr>
        <p:txBody>
          <a:bodyPr>
            <a:normAutofit fontScale="90000"/>
          </a:bodyPr>
          <a:lstStyle/>
          <a:p>
            <a:pPr algn="l" eaLnBrk="1" hangingPunct="1"/>
            <a:r>
              <a:rPr lang="en-US" sz="4000" b="1" dirty="0" smtClean="0">
                <a:solidFill>
                  <a:srgbClr val="CC3300"/>
                </a:solidFill>
              </a:rPr>
              <a:t>Miller</a:t>
            </a:r>
            <a:r>
              <a:rPr lang="en-US" sz="4000" dirty="0" smtClean="0"/>
              <a:t> </a:t>
            </a:r>
            <a:r>
              <a:rPr lang="en-US" sz="4000" dirty="0" smtClean="0">
                <a:solidFill>
                  <a:srgbClr val="CC3300"/>
                </a:solidFill>
              </a:rPr>
              <a:t>and Urey</a:t>
            </a:r>
            <a:r>
              <a:rPr lang="en-US" sz="4000" dirty="0" smtClean="0"/>
              <a:t> (1953) duplicated Oparin’s early Earth conditions in the lab</a:t>
            </a:r>
          </a:p>
        </p:txBody>
      </p:sp>
      <p:pic>
        <p:nvPicPr>
          <p:cNvPr id="174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71751"/>
            <a:ext cx="6781800" cy="512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3" cstate="screen"/>
          <a:srcRect/>
          <a:stretch>
            <a:fillRect/>
          </a:stretch>
        </p:blipFill>
        <p:spPr bwMode="auto">
          <a:xfrm>
            <a:off x="5823513" y="1428820"/>
            <a:ext cx="3314700" cy="5306869"/>
          </a:xfrm>
          <a:prstGeom prst="rect">
            <a:avLst/>
          </a:prstGeom>
          <a:noFill/>
          <a:ln w="9525">
            <a:noFill/>
            <a:miter lim="800000"/>
            <a:headEnd/>
            <a:tailEnd/>
          </a:ln>
          <a:effectLst/>
        </p:spPr>
      </p:pic>
    </p:spTree>
    <p:extLst>
      <p:ext uri="{BB962C8B-B14F-4D97-AF65-F5344CB8AC3E}">
        <p14:creationId xmlns:p14="http://schemas.microsoft.com/office/powerpoint/2010/main" val="19648859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l" eaLnBrk="1" hangingPunct="1"/>
            <a:r>
              <a:rPr lang="en-US" b="1" smtClean="0"/>
              <a:t>Methods:</a:t>
            </a:r>
          </a:p>
        </p:txBody>
      </p:sp>
      <p:sp>
        <p:nvSpPr>
          <p:cNvPr id="18435" name="Rectangle 3"/>
          <p:cNvSpPr>
            <a:spLocks noGrp="1" noChangeArrowheads="1"/>
          </p:cNvSpPr>
          <p:nvPr>
            <p:ph type="body" sz="half" idx="1"/>
          </p:nvPr>
        </p:nvSpPr>
        <p:spPr/>
        <p:txBody>
          <a:bodyPr/>
          <a:lstStyle/>
          <a:p>
            <a:pPr eaLnBrk="1" hangingPunct="1">
              <a:buFontTx/>
              <a:buNone/>
            </a:pPr>
            <a:r>
              <a:rPr lang="en-US" sz="2800" smtClean="0"/>
              <a:t>In a glass refluxing system, they recreated a miniature ocean-atmosphere system</a:t>
            </a:r>
          </a:p>
        </p:txBody>
      </p:sp>
      <p:pic>
        <p:nvPicPr>
          <p:cNvPr id="18436" name="Picture 7" descr="mu_apparatus1234406029"/>
          <p:cNvPicPr>
            <a:picLocks noGrp="1" noChangeAspect="1" noChangeArrowheads="1"/>
          </p:cNvPicPr>
          <p:nvPr>
            <p:ph type="body" sz="half" idx="4294967295"/>
          </p:nvPr>
        </p:nvPicPr>
        <p:blipFill>
          <a:blip r:embed="rId3" cstate="print">
            <a:extLst>
              <a:ext uri="{28A0092B-C50C-407E-A947-70E740481C1C}">
                <a14:useLocalDpi xmlns:a14="http://schemas.microsoft.com/office/drawing/2010/main" val="0"/>
              </a:ext>
            </a:extLst>
          </a:blip>
          <a:srcRect/>
          <a:stretch>
            <a:fillRect/>
          </a:stretch>
        </p:blipFill>
        <p:spPr>
          <a:xfrm>
            <a:off x="4722813" y="176213"/>
            <a:ext cx="4421187" cy="6553200"/>
          </a:xfrm>
          <a:noFill/>
        </p:spPr>
      </p:pic>
      <p:pic>
        <p:nvPicPr>
          <p:cNvPr id="38917" name="miller1.mpg">
            <a:hlinkClick r:id="" action="ppaction://media"/>
          </p:cNvPr>
          <p:cNvPicPr>
            <a:picLocks noGrp="1" noChangeAspect="1" noChangeArrowheads="1"/>
          </p:cNvPicPr>
          <p:nvPr>
            <p:ph sz="half" idx="2"/>
            <a:quickTimeFile r:link="rId1"/>
          </p:nvPr>
        </p:nvPicPr>
        <p:blipFill>
          <a:blip r:embed="rId4" cstate="print">
            <a:extLst>
              <a:ext uri="{28A0092B-C50C-407E-A947-70E740481C1C}">
                <a14:useLocalDpi xmlns:a14="http://schemas.microsoft.com/office/drawing/2010/main" val="0"/>
              </a:ext>
            </a:extLst>
          </a:blip>
          <a:srcRect/>
          <a:stretch>
            <a:fillRect/>
          </a:stretch>
        </p:blipFill>
        <p:spPr>
          <a:xfrm>
            <a:off x="457200" y="3810000"/>
            <a:ext cx="3886200" cy="2914650"/>
          </a:xfrm>
        </p:spPr>
      </p:pic>
    </p:spTree>
    <p:extLst>
      <p:ext uri="{BB962C8B-B14F-4D97-AF65-F5344CB8AC3E}">
        <p14:creationId xmlns:p14="http://schemas.microsoft.com/office/powerpoint/2010/main" val="11860375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9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8917"/>
                                        </p:tgtEl>
                                      </p:cBhvr>
                                    </p:cmd>
                                  </p:childTnLst>
                                </p:cTn>
                              </p:par>
                            </p:childTnLst>
                          </p:cTn>
                        </p:par>
                      </p:childTnLst>
                    </p:cTn>
                  </p:par>
                </p:childTnLst>
              </p:cTn>
              <p:nextCondLst>
                <p:cond evt="onClick" delay="0">
                  <p:tgtEl>
                    <p:spTgt spid="38917"/>
                  </p:tgtEl>
                </p:cond>
              </p:nextCondLst>
            </p:seq>
            <p:video>
              <p:cMediaNode>
                <p:cTn id="7" fill="hold" display="0">
                  <p:stCondLst>
                    <p:cond delay="indefinite"/>
                  </p:stCondLst>
                  <p:endCondLst>
                    <p:cond evt="onNext" delay="0">
                      <p:tgtEl>
                        <p:sldTgt/>
                      </p:tgtEl>
                    </p:cond>
                    <p:cond evt="onPrev" delay="0">
                      <p:tgtEl>
                        <p:sldTgt/>
                      </p:tgtEl>
                    </p:cond>
                  </p:endCondLst>
                </p:cTn>
                <p:tgtEl>
                  <p:spTgt spid="38917"/>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138" y="0"/>
            <a:ext cx="5757862"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9458" name="Rectangle 2"/>
          <p:cNvSpPr>
            <a:spLocks noGrp="1" noChangeArrowheads="1"/>
          </p:cNvSpPr>
          <p:nvPr>
            <p:ph type="title"/>
          </p:nvPr>
        </p:nvSpPr>
        <p:spPr>
          <a:xfrm>
            <a:off x="0" y="274638"/>
            <a:ext cx="4038600" cy="6583362"/>
          </a:xfrm>
          <a:noFill/>
        </p:spPr>
        <p:txBody>
          <a:bodyPr anchor="t"/>
          <a:lstStyle/>
          <a:p>
            <a:pPr algn="l" eaLnBrk="1" hangingPunct="1"/>
            <a:r>
              <a:rPr lang="en-US" sz="3600" dirty="0" smtClean="0"/>
              <a:t>They included hydrogen, methane, ammonia and water into the system to </a:t>
            </a:r>
            <a:br>
              <a:rPr lang="en-US" sz="3600" dirty="0" smtClean="0"/>
            </a:br>
            <a:r>
              <a:rPr lang="en-US" sz="3600" dirty="0" smtClean="0"/>
              <a:t>model Oparin’s hypothesized</a:t>
            </a:r>
            <a:br>
              <a:rPr lang="en-US" sz="3600" dirty="0" smtClean="0"/>
            </a:br>
            <a:r>
              <a:rPr lang="en-US" sz="3600" dirty="0" smtClean="0"/>
              <a:t>pre-biotic atmosphere.</a:t>
            </a:r>
          </a:p>
        </p:txBody>
      </p:sp>
      <p:sp>
        <p:nvSpPr>
          <p:cNvPr id="57350" name="AutoShape 6"/>
          <p:cNvSpPr>
            <a:spLocks noChangeArrowheads="1"/>
          </p:cNvSpPr>
          <p:nvPr/>
        </p:nvSpPr>
        <p:spPr bwMode="auto">
          <a:xfrm rot="1461443">
            <a:off x="4953000" y="381000"/>
            <a:ext cx="1905000" cy="1066800"/>
          </a:xfrm>
          <a:prstGeom prst="rightArrow">
            <a:avLst>
              <a:gd name="adj1" fmla="val 50000"/>
              <a:gd name="adj2" fmla="val 44643"/>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920862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7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3429000" cy="4800600"/>
          </a:xfrm>
        </p:spPr>
        <p:txBody>
          <a:bodyPr>
            <a:normAutofit fontScale="90000"/>
          </a:bodyPr>
          <a:lstStyle/>
          <a:p>
            <a:pPr algn="l" eaLnBrk="1" hangingPunct="1"/>
            <a:r>
              <a:rPr lang="en-US" sz="4000" dirty="0" smtClean="0"/>
              <a:t>The mixture was heated and circulated past an electric spark (to model lightening) before allowing it to condense</a:t>
            </a:r>
          </a:p>
        </p:txBody>
      </p:sp>
      <p:pic>
        <p:nvPicPr>
          <p:cNvPr id="2048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6138" y="0"/>
            <a:ext cx="5757862" cy="6858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8374" name="AutoShape 6"/>
          <p:cNvSpPr>
            <a:spLocks noChangeArrowheads="1"/>
          </p:cNvSpPr>
          <p:nvPr/>
        </p:nvSpPr>
        <p:spPr bwMode="auto">
          <a:xfrm rot="-941289">
            <a:off x="3048000" y="5486400"/>
            <a:ext cx="1905000" cy="1066800"/>
          </a:xfrm>
          <a:prstGeom prst="rightArrow">
            <a:avLst>
              <a:gd name="adj1" fmla="val 50000"/>
              <a:gd name="adj2" fmla="val 44643"/>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375" name="AutoShape 7"/>
          <p:cNvSpPr>
            <a:spLocks noChangeArrowheads="1"/>
          </p:cNvSpPr>
          <p:nvPr/>
        </p:nvSpPr>
        <p:spPr bwMode="auto">
          <a:xfrm rot="1461443">
            <a:off x="5029200" y="609600"/>
            <a:ext cx="1905000" cy="1066800"/>
          </a:xfrm>
          <a:prstGeom prst="rightArrow">
            <a:avLst>
              <a:gd name="adj1" fmla="val 50000"/>
              <a:gd name="adj2" fmla="val 44643"/>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376" name="AutoShape 8"/>
          <p:cNvSpPr>
            <a:spLocks noChangeArrowheads="1"/>
          </p:cNvSpPr>
          <p:nvPr/>
        </p:nvSpPr>
        <p:spPr bwMode="auto">
          <a:xfrm rot="1461443">
            <a:off x="5562600" y="2133600"/>
            <a:ext cx="1905000" cy="1066800"/>
          </a:xfrm>
          <a:prstGeom prst="rightArrow">
            <a:avLst>
              <a:gd name="adj1" fmla="val 50000"/>
              <a:gd name="adj2" fmla="val 44643"/>
            </a:avLst>
          </a:prstGeom>
          <a:solidFill>
            <a:srgbClr val="CC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099348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837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83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837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8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58374" grpId="1" animBg="1"/>
      <p:bldP spid="58375" grpId="0" animBg="1"/>
      <p:bldP spid="58375" grpId="1" animBg="1"/>
      <p:bldP spid="583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1475" y="0"/>
            <a:ext cx="6359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Grp="1" noChangeArrowheads="1"/>
          </p:cNvSpPr>
          <p:nvPr>
            <p:ph type="title"/>
          </p:nvPr>
        </p:nvSpPr>
        <p:spPr>
          <a:xfrm>
            <a:off x="0" y="274638"/>
            <a:ext cx="3200400" cy="6049962"/>
          </a:xfrm>
          <a:noFill/>
        </p:spPr>
        <p:txBody>
          <a:bodyPr anchor="t"/>
          <a:lstStyle/>
          <a:p>
            <a:pPr algn="l" eaLnBrk="1" hangingPunct="1"/>
            <a:r>
              <a:rPr lang="en-US" i="1" smtClean="0"/>
              <a:t>Amino acids were formed </a:t>
            </a:r>
            <a:br>
              <a:rPr lang="en-US" i="1" smtClean="0"/>
            </a:br>
            <a:r>
              <a:rPr lang="en-US" i="1" smtClean="0"/>
              <a:t>from the inorganic compounds</a:t>
            </a:r>
          </a:p>
        </p:txBody>
      </p:sp>
      <p:sp>
        <p:nvSpPr>
          <p:cNvPr id="21508" name="Rectangle 5"/>
          <p:cNvSpPr>
            <a:spLocks noChangeArrowheads="1"/>
          </p:cNvSpPr>
          <p:nvPr/>
        </p:nvSpPr>
        <p:spPr bwMode="auto">
          <a:xfrm>
            <a:off x="304800" y="4953000"/>
            <a:ext cx="5715000" cy="1066800"/>
          </a:xfrm>
          <a:prstGeom prst="rect">
            <a:avLst/>
          </a:prstGeom>
          <a:solidFill>
            <a:schemeClr val="accent1"/>
          </a:solidFill>
          <a:ln w="9525">
            <a:solidFill>
              <a:schemeClr val="tx1"/>
            </a:solidFill>
            <a:miter lim="800000"/>
            <a:headEnd/>
            <a:tailEnd/>
          </a:ln>
        </p:spPr>
        <p:txBody>
          <a:bodyPr wrap="none" anchor="ctr"/>
          <a:lstStyle/>
          <a:p>
            <a:pPr algn="ctr"/>
            <a:r>
              <a:rPr lang="en-US" sz="3200" b="1" i="1" u="sng">
                <a:hlinkClick r:id="rId4"/>
              </a:rPr>
              <a:t>ANIMATION</a:t>
            </a:r>
            <a:endParaRPr lang="en-US" sz="3200" b="1" i="1" u="sng"/>
          </a:p>
        </p:txBody>
      </p:sp>
    </p:spTree>
    <p:extLst>
      <p:ext uri="{BB962C8B-B14F-4D97-AF65-F5344CB8AC3E}">
        <p14:creationId xmlns:p14="http://schemas.microsoft.com/office/powerpoint/2010/main" val="1063418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228600" y="274638"/>
            <a:ext cx="8915400" cy="1143000"/>
          </a:xfrm>
        </p:spPr>
        <p:txBody>
          <a:bodyPr>
            <a:normAutofit fontScale="90000"/>
          </a:bodyPr>
          <a:lstStyle/>
          <a:p>
            <a:pPr algn="l" eaLnBrk="1" hangingPunct="1"/>
            <a:r>
              <a:rPr lang="en-US" sz="3600" b="1" dirty="0" smtClean="0">
                <a:solidFill>
                  <a:schemeClr val="accent2"/>
                </a:solidFill>
              </a:rPr>
              <a:t>Four processes were needed for the spontaneous origin of life on early Earth:</a:t>
            </a:r>
          </a:p>
        </p:txBody>
      </p:sp>
      <p:sp>
        <p:nvSpPr>
          <p:cNvPr id="12291" name="Rectangle 5"/>
          <p:cNvSpPr>
            <a:spLocks noGrp="1" noChangeArrowheads="1"/>
          </p:cNvSpPr>
          <p:nvPr>
            <p:ph type="body" idx="1"/>
          </p:nvPr>
        </p:nvSpPr>
        <p:spPr>
          <a:xfrm>
            <a:off x="228600" y="1600200"/>
            <a:ext cx="8915400" cy="5257800"/>
          </a:xfrm>
        </p:spPr>
        <p:txBody>
          <a:bodyPr/>
          <a:lstStyle/>
          <a:p>
            <a:pPr marL="609600" indent="-609600" eaLnBrk="1" hangingPunct="1">
              <a:buFontTx/>
              <a:buAutoNum type="arabicPeriod"/>
            </a:pPr>
            <a:r>
              <a:rPr lang="en-US" sz="2800" dirty="0" smtClean="0">
                <a:solidFill>
                  <a:srgbClr val="CC3300"/>
                </a:solidFill>
              </a:rPr>
              <a:t>Non-living synthesis of simple </a:t>
            </a:r>
            <a:r>
              <a:rPr lang="en-US" sz="2800" u="sng" dirty="0" smtClean="0">
                <a:solidFill>
                  <a:srgbClr val="CC3300"/>
                </a:solidFill>
              </a:rPr>
              <a:t>organic</a:t>
            </a:r>
            <a:r>
              <a:rPr lang="en-US" sz="2800" dirty="0" smtClean="0">
                <a:solidFill>
                  <a:srgbClr val="CC3300"/>
                </a:solidFill>
              </a:rPr>
              <a:t> molecules</a:t>
            </a:r>
          </a:p>
          <a:p>
            <a:pPr marL="0" indent="0" eaLnBrk="1" hangingPunct="1">
              <a:buNone/>
            </a:pPr>
            <a:endParaRPr lang="en-US" sz="2800" dirty="0" smtClean="0"/>
          </a:p>
        </p:txBody>
      </p:sp>
      <p:pic>
        <p:nvPicPr>
          <p:cNvPr id="4" name="Picture 2" descr="http://t3.gstatic.com/images?q=tbn:ANd9GcRggsEknc8fuQBJgrbQ9NBewHlUBthOpfAi2npXxqGy0LIFLDtU_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5" y="3505200"/>
            <a:ext cx="8943064" cy="234806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899424" y="3383833"/>
            <a:ext cx="2743200" cy="2590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4502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body" idx="1"/>
          </p:nvPr>
        </p:nvSpPr>
        <p:spPr>
          <a:xfrm>
            <a:off x="457200" y="228600"/>
            <a:ext cx="8229600" cy="5897563"/>
          </a:xfrm>
        </p:spPr>
        <p:txBody>
          <a:bodyPr/>
          <a:lstStyle/>
          <a:p>
            <a:pPr eaLnBrk="1" hangingPunct="1"/>
            <a:r>
              <a:rPr lang="en-US" sz="2800" smtClean="0"/>
              <a:t>Other scientists repeated Miller and Urey’s work, eventually producing:</a:t>
            </a:r>
          </a:p>
          <a:p>
            <a:pPr eaLnBrk="1" hangingPunct="1"/>
            <a:endParaRPr lang="en-US" sz="2800" smtClean="0"/>
          </a:p>
          <a:p>
            <a:pPr lvl="1" eaLnBrk="1" hangingPunct="1"/>
            <a:r>
              <a:rPr lang="en-US" sz="2400" smtClean="0"/>
              <a:t>Other amino acids</a:t>
            </a:r>
          </a:p>
          <a:p>
            <a:pPr lvl="1" eaLnBrk="1" hangingPunct="1"/>
            <a:r>
              <a:rPr lang="en-US" sz="2400" smtClean="0"/>
              <a:t>ATP</a:t>
            </a:r>
          </a:p>
          <a:p>
            <a:pPr lvl="1" eaLnBrk="1" hangingPunct="1"/>
            <a:r>
              <a:rPr lang="en-US" sz="2400" smtClean="0"/>
              <a:t>Glucose and other sugars</a:t>
            </a:r>
          </a:p>
          <a:p>
            <a:pPr lvl="1" eaLnBrk="1" hangingPunct="1"/>
            <a:r>
              <a:rPr lang="en-US" sz="2400" smtClean="0"/>
              <a:t>Lipids </a:t>
            </a:r>
          </a:p>
          <a:p>
            <a:pPr lvl="1" eaLnBrk="1" hangingPunct="1"/>
            <a:r>
              <a:rPr lang="en-US" sz="2400" smtClean="0"/>
              <a:t>Bases which form RNA and DNA</a:t>
            </a:r>
          </a:p>
          <a:p>
            <a:pPr lvl="1" eaLnBrk="1" hangingPunct="1"/>
            <a:r>
              <a:rPr lang="en-US" sz="2400" smtClean="0"/>
              <a:t>Adenine (the key component of ATP)</a:t>
            </a:r>
          </a:p>
          <a:p>
            <a:pPr lvl="1" eaLnBrk="1" hangingPunct="1"/>
            <a:endParaRPr lang="en-US" sz="2400" smtClean="0"/>
          </a:p>
          <a:p>
            <a:pPr eaLnBrk="1" hangingPunct="1"/>
            <a:r>
              <a:rPr lang="en-US" sz="2800" smtClean="0"/>
              <a:t>These molecules would accumulate over long time periods producing thick, warm "primordial soup“</a:t>
            </a:r>
          </a:p>
        </p:txBody>
      </p:sp>
      <p:pic>
        <p:nvPicPr>
          <p:cNvPr id="3" name="Picture 5" descr="PrimordialSou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1066800"/>
            <a:ext cx="4267200" cy="18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881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514600"/>
            <a:ext cx="8229600" cy="1143000"/>
          </a:xfrm>
        </p:spPr>
        <p:txBody>
          <a:bodyPr>
            <a:normAutofit fontScale="90000"/>
          </a:bodyPr>
          <a:lstStyle/>
          <a:p>
            <a:pPr algn="l" eaLnBrk="1" hangingPunct="1"/>
            <a:r>
              <a:rPr lang="en-US" sz="4000" i="1" smtClean="0">
                <a:solidFill>
                  <a:srgbClr val="CC3300"/>
                </a:solidFill>
              </a:rPr>
              <a:t>Conclusion:</a:t>
            </a:r>
            <a:r>
              <a:rPr lang="en-US" sz="4000" smtClean="0"/>
              <a:t>  molecules of life can arise from non-living material</a:t>
            </a:r>
            <a:br>
              <a:rPr lang="en-US" sz="4000" smtClean="0"/>
            </a:br>
            <a:r>
              <a:rPr lang="en-US" sz="4000" smtClean="0"/>
              <a:t/>
            </a:r>
            <a:br>
              <a:rPr lang="en-US" sz="4000" smtClean="0"/>
            </a:br>
            <a:r>
              <a:rPr lang="en-US" sz="4000" i="1" smtClean="0">
                <a:solidFill>
                  <a:srgbClr val="CC3300"/>
                </a:solidFill>
              </a:rPr>
              <a:t>TOK:</a:t>
            </a:r>
            <a:r>
              <a:rPr lang="en-US" sz="4000" smtClean="0"/>
              <a:t>  we may be able to show that organic compounds </a:t>
            </a:r>
            <a:r>
              <a:rPr lang="en-US" sz="4000" i="1" smtClean="0">
                <a:solidFill>
                  <a:schemeClr val="accent2"/>
                </a:solidFill>
              </a:rPr>
              <a:t>could</a:t>
            </a:r>
            <a:r>
              <a:rPr lang="en-US" sz="4000" smtClean="0"/>
              <a:t> arise under certain conditions, but we can't determine with certainty whether they </a:t>
            </a:r>
            <a:r>
              <a:rPr lang="en-US" sz="4000" i="1" smtClean="0">
                <a:solidFill>
                  <a:schemeClr val="accent2"/>
                </a:solidFill>
              </a:rPr>
              <a:t>did</a:t>
            </a:r>
            <a:r>
              <a:rPr lang="en-US" sz="4000" smtClean="0"/>
              <a:t> in the past</a:t>
            </a:r>
          </a:p>
        </p:txBody>
      </p:sp>
    </p:spTree>
    <p:extLst>
      <p:ext uri="{BB962C8B-B14F-4D97-AF65-F5344CB8AC3E}">
        <p14:creationId xmlns:p14="http://schemas.microsoft.com/office/powerpoint/2010/main" val="553551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28600"/>
            <a:ext cx="9144000" cy="1143000"/>
          </a:xfrm>
        </p:spPr>
        <p:txBody>
          <a:bodyPr>
            <a:normAutofit fontScale="90000"/>
          </a:bodyPr>
          <a:lstStyle/>
          <a:p>
            <a:pPr algn="l" eaLnBrk="1" hangingPunct="1"/>
            <a:r>
              <a:rPr lang="en-US" sz="4000" dirty="0" smtClean="0"/>
              <a:t>Two </a:t>
            </a:r>
            <a:r>
              <a:rPr lang="en-US" sz="4000" i="1" dirty="0" smtClean="0">
                <a:solidFill>
                  <a:srgbClr val="FF0000"/>
                </a:solidFill>
              </a:rPr>
              <a:t>testable</a:t>
            </a:r>
            <a:r>
              <a:rPr lang="en-US" sz="4000" dirty="0" smtClean="0"/>
              <a:t> hypothesized mechanisms for the presence of simple organic molecules on Earth:</a:t>
            </a:r>
          </a:p>
        </p:txBody>
      </p:sp>
      <p:sp>
        <p:nvSpPr>
          <p:cNvPr id="16387" name="Rectangle 3"/>
          <p:cNvSpPr>
            <a:spLocks noGrp="1" noChangeArrowheads="1"/>
          </p:cNvSpPr>
          <p:nvPr>
            <p:ph type="body" idx="1"/>
          </p:nvPr>
        </p:nvSpPr>
        <p:spPr>
          <a:xfrm>
            <a:off x="457200" y="1828800"/>
            <a:ext cx="4572000" cy="5029200"/>
          </a:xfrm>
        </p:spPr>
        <p:txBody>
          <a:bodyPr>
            <a:normAutofit/>
          </a:bodyPr>
          <a:lstStyle/>
          <a:p>
            <a:pPr marL="609600" indent="-609600" eaLnBrk="1" hangingPunct="1">
              <a:buFontTx/>
              <a:buAutoNum type="arabicPeriod"/>
            </a:pPr>
            <a:r>
              <a:rPr lang="en-US" dirty="0" smtClean="0"/>
              <a:t>Organic molecules were created from inorganic matter on Earth</a:t>
            </a:r>
          </a:p>
          <a:p>
            <a:pPr marL="609600" indent="-609600" eaLnBrk="1" hangingPunct="1">
              <a:buFontTx/>
              <a:buAutoNum type="arabicPeriod"/>
            </a:pPr>
            <a:endParaRPr lang="en-US" dirty="0" smtClean="0">
              <a:solidFill>
                <a:srgbClr val="FF6600"/>
              </a:solidFill>
            </a:endParaRPr>
          </a:p>
          <a:p>
            <a:pPr marL="609600" indent="-609600" eaLnBrk="1" hangingPunct="1">
              <a:buFontTx/>
              <a:buAutoNum type="arabicPeriod"/>
            </a:pPr>
            <a:r>
              <a:rPr lang="en-US" dirty="0">
                <a:solidFill>
                  <a:srgbClr val="FF6600"/>
                </a:solidFill>
              </a:rPr>
              <a:t>Organic molecules were delivered to Earth from outer space</a:t>
            </a:r>
          </a:p>
        </p:txBody>
      </p:sp>
      <p:pic>
        <p:nvPicPr>
          <p:cNvPr id="4" name="Picture 5" descr="abio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585249"/>
            <a:ext cx="3729827"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557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b="1" i="1" smtClean="0"/>
              <a:t>Extraterrestrial Hypothesis</a:t>
            </a:r>
          </a:p>
        </p:txBody>
      </p:sp>
      <p:sp>
        <p:nvSpPr>
          <p:cNvPr id="26627" name="Rectangle 3"/>
          <p:cNvSpPr>
            <a:spLocks noGrp="1" noChangeArrowheads="1"/>
          </p:cNvSpPr>
          <p:nvPr>
            <p:ph type="body" sz="half" idx="1"/>
          </p:nvPr>
        </p:nvSpPr>
        <p:spPr>
          <a:xfrm>
            <a:off x="457200" y="1600200"/>
            <a:ext cx="4495800" cy="4525963"/>
          </a:xfrm>
        </p:spPr>
        <p:txBody>
          <a:bodyPr/>
          <a:lstStyle/>
          <a:p>
            <a:pPr marL="609600" indent="-609600" eaLnBrk="1" hangingPunct="1">
              <a:lnSpc>
                <a:spcPct val="90000"/>
              </a:lnSpc>
            </a:pPr>
            <a:r>
              <a:rPr lang="en-US" sz="2800" smtClean="0"/>
              <a:t>Comets contain a variety of organic compounds.  </a:t>
            </a:r>
          </a:p>
          <a:p>
            <a:pPr marL="609600" indent="-609600" eaLnBrk="1" hangingPunct="1">
              <a:lnSpc>
                <a:spcPct val="90000"/>
              </a:lnSpc>
            </a:pPr>
            <a:endParaRPr lang="en-US" sz="2800" smtClean="0"/>
          </a:p>
          <a:p>
            <a:pPr marL="609600" indent="-609600" eaLnBrk="1" hangingPunct="1">
              <a:lnSpc>
                <a:spcPct val="90000"/>
              </a:lnSpc>
            </a:pPr>
            <a:r>
              <a:rPr lang="en-US" sz="2800" smtClean="0"/>
              <a:t>Heavy bombardment 4,000 million years ago may have delivered both organic compounds and water to the early Earth.</a:t>
            </a:r>
          </a:p>
        </p:txBody>
      </p:sp>
      <p:pic>
        <p:nvPicPr>
          <p:cNvPr id="26628" name="Picture 7" descr="Comet_lge"/>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1524000"/>
            <a:ext cx="3041650" cy="4525963"/>
          </a:xfrm>
          <a:noFill/>
        </p:spPr>
      </p:pic>
    </p:spTree>
    <p:extLst>
      <p:ext uri="{BB962C8B-B14F-4D97-AF65-F5344CB8AC3E}">
        <p14:creationId xmlns:p14="http://schemas.microsoft.com/office/powerpoint/2010/main" val="1286805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en-US" b="1" i="1" dirty="0" smtClean="0"/>
              <a:t>Example:</a:t>
            </a:r>
          </a:p>
        </p:txBody>
      </p:sp>
      <p:sp>
        <p:nvSpPr>
          <p:cNvPr id="27651" name="Rectangle 3"/>
          <p:cNvSpPr>
            <a:spLocks noGrp="1" noChangeArrowheads="1"/>
          </p:cNvSpPr>
          <p:nvPr>
            <p:ph type="body" sz="half" idx="1"/>
          </p:nvPr>
        </p:nvSpPr>
        <p:spPr>
          <a:xfrm>
            <a:off x="0" y="1600200"/>
            <a:ext cx="4495800" cy="5257800"/>
          </a:xfrm>
        </p:spPr>
        <p:txBody>
          <a:bodyPr/>
          <a:lstStyle/>
          <a:p>
            <a:pPr eaLnBrk="1" hangingPunct="1"/>
            <a:r>
              <a:rPr lang="en-US" smtClean="0"/>
              <a:t>Murchison Meteorite</a:t>
            </a:r>
          </a:p>
          <a:p>
            <a:pPr eaLnBrk="1" hangingPunct="1"/>
            <a:r>
              <a:rPr lang="en-US" smtClean="0"/>
              <a:t>Rich with amino acids</a:t>
            </a:r>
          </a:p>
          <a:p>
            <a:pPr eaLnBrk="1" hangingPunct="1"/>
            <a:r>
              <a:rPr lang="en-US" smtClean="0"/>
              <a:t>Demonstrates that Earth may have acquired organic compounds from space</a:t>
            </a:r>
          </a:p>
        </p:txBody>
      </p:sp>
      <p:pic>
        <p:nvPicPr>
          <p:cNvPr id="27652" name="Picture 4" descr="miller_murchison"/>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699000" y="1306513"/>
            <a:ext cx="4445000" cy="4800600"/>
          </a:xfrm>
          <a:noFill/>
        </p:spPr>
      </p:pic>
      <p:pic>
        <p:nvPicPr>
          <p:cNvPr id="27653" name="Picture 5" descr="CC2-72co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4800600"/>
            <a:ext cx="27432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191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AutoShape 4"/>
          <p:cNvSpPr>
            <a:spLocks noChangeArrowheads="1"/>
          </p:cNvSpPr>
          <p:nvPr/>
        </p:nvSpPr>
        <p:spPr bwMode="auto">
          <a:xfrm>
            <a:off x="1066800" y="114300"/>
            <a:ext cx="7543800" cy="6629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CC3300"/>
          </a:solidFill>
          <a:ln w="9525">
            <a:solidFill>
              <a:srgbClr val="CC3300"/>
            </a:solidFill>
            <a:miter lim="800000"/>
            <a:headEnd/>
            <a:tailEnd/>
          </a:ln>
        </p:spPr>
        <p:txBody>
          <a:bodyPr wrap="none" anchor="ctr"/>
          <a:lstStyle/>
          <a:p>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8077115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885812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400800"/>
          </a:xfrm>
        </p:spPr>
        <p:txBody>
          <a:bodyPr>
            <a:normAutofit/>
          </a:bodyPr>
          <a:lstStyle/>
          <a:p>
            <a:pPr marL="0" indent="0">
              <a:buNone/>
            </a:pPr>
            <a:r>
              <a:rPr lang="en-US" dirty="0"/>
              <a:t>All of the elements found in organic compounds are thought to have existed on Earth and in the rest of the solar system when the Earth formed. </a:t>
            </a:r>
            <a:endParaRPr lang="en-US" dirty="0" smtClean="0"/>
          </a:p>
          <a:p>
            <a:pPr marL="0" indent="0">
              <a:buNone/>
            </a:pPr>
            <a:endParaRPr lang="en-US" dirty="0"/>
          </a:p>
          <a:p>
            <a:endParaRPr lang="en-US" dirty="0" smtClean="0"/>
          </a:p>
          <a:p>
            <a:endParaRPr lang="en-US" dirty="0" smtClean="0"/>
          </a:p>
          <a:p>
            <a:endParaRPr lang="en-US" dirty="0"/>
          </a:p>
          <a:p>
            <a:endParaRPr lang="en-US" dirty="0"/>
          </a:p>
          <a:p>
            <a:pPr marL="0" indent="0">
              <a:buNone/>
            </a:pPr>
            <a:r>
              <a:rPr lang="en-US" dirty="0" smtClean="0"/>
              <a:t>But </a:t>
            </a:r>
            <a:r>
              <a:rPr lang="en-US" dirty="0"/>
              <a:t>how and where were these elements assembled into the organic compounds found in life</a:t>
            </a:r>
            <a:r>
              <a:rPr lang="en-US" dirty="0" smtClean="0"/>
              <a:t>?</a:t>
            </a:r>
            <a:r>
              <a:rPr lang="en-US" dirty="0"/>
              <a:t> </a:t>
            </a:r>
          </a:p>
        </p:txBody>
      </p:sp>
      <p:pic>
        <p:nvPicPr>
          <p:cNvPr id="4" name="Picture 3" descr="chno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133600"/>
            <a:ext cx="87630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250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5400" b="1" dirty="0" smtClean="0"/>
              <a:t>What was early Earth like?</a:t>
            </a:r>
          </a:p>
          <a:p>
            <a:pPr marL="0" indent="0" algn="ctr">
              <a:buNone/>
            </a:pPr>
            <a:r>
              <a:rPr lang="en-US" sz="4000" b="1" i="1" dirty="0" smtClean="0"/>
              <a:t>(</a:t>
            </a:r>
            <a:r>
              <a:rPr lang="en-US" sz="4000" b="1" i="1" dirty="0" smtClean="0">
                <a:hlinkClick r:id="rId3"/>
              </a:rPr>
              <a:t>Through the Wormhole video clip #1</a:t>
            </a:r>
            <a:r>
              <a:rPr lang="en-US" sz="4000" b="1" i="1" dirty="0" smtClean="0"/>
              <a:t>)</a:t>
            </a:r>
            <a:endParaRPr lang="en-US" sz="4000" b="1" i="1" dirty="0"/>
          </a:p>
        </p:txBody>
      </p:sp>
    </p:spTree>
    <p:extLst>
      <p:ext uri="{BB962C8B-B14F-4D97-AF65-F5344CB8AC3E}">
        <p14:creationId xmlns:p14="http://schemas.microsoft.com/office/powerpoint/2010/main" val="404653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sz="half" idx="1"/>
          </p:nvPr>
        </p:nvSpPr>
        <p:spPr>
          <a:xfrm>
            <a:off x="457200" y="1600200"/>
            <a:ext cx="3733800" cy="5257800"/>
          </a:xfrm>
        </p:spPr>
        <p:txBody>
          <a:bodyPr/>
          <a:lstStyle/>
          <a:p>
            <a:pPr eaLnBrk="1" hangingPunct="1">
              <a:buFontTx/>
              <a:buNone/>
            </a:pPr>
            <a:r>
              <a:rPr lang="en-US" sz="3600" dirty="0" smtClean="0">
                <a:solidFill>
                  <a:schemeClr val="bg1"/>
                </a:solidFill>
              </a:rPr>
              <a:t>About 4.6 billion years ago the planets of our solar system formed by the condensing of matter around our sun</a:t>
            </a:r>
          </a:p>
        </p:txBody>
      </p:sp>
      <p:pic>
        <p:nvPicPr>
          <p:cNvPr id="3076" name="Picture 7" descr="131975_962_1117699161127-131975_962_1117106387800-formation_solar_system"/>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287838" y="685800"/>
            <a:ext cx="4856162" cy="5562600"/>
          </a:xfrm>
          <a:noFill/>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9515773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early-earth-ocean-moon-asteroids-art-desk-10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Grp="1" noChangeArrowheads="1"/>
          </p:cNvSpPr>
          <p:nvPr>
            <p:ph type="title"/>
          </p:nvPr>
        </p:nvSpPr>
        <p:spPr/>
        <p:txBody>
          <a:bodyPr/>
          <a:lstStyle/>
          <a:p>
            <a:pPr eaLnBrk="1" hangingPunct="1"/>
            <a:r>
              <a:rPr lang="en-US" b="1" u="sng" smtClean="0">
                <a:solidFill>
                  <a:schemeClr val="bg1"/>
                </a:solidFill>
              </a:rPr>
              <a:t>The Surface</a:t>
            </a:r>
          </a:p>
        </p:txBody>
      </p:sp>
      <p:sp>
        <p:nvSpPr>
          <p:cNvPr id="8196" name="Rectangle 3"/>
          <p:cNvSpPr>
            <a:spLocks noGrp="1" noChangeArrowheads="1"/>
          </p:cNvSpPr>
          <p:nvPr>
            <p:ph type="body" idx="1"/>
          </p:nvPr>
        </p:nvSpPr>
        <p:spPr>
          <a:xfrm>
            <a:off x="457200" y="3886200"/>
            <a:ext cx="8229600" cy="2590800"/>
          </a:xfrm>
        </p:spPr>
        <p:txBody>
          <a:bodyPr>
            <a:normAutofit/>
          </a:bodyPr>
          <a:lstStyle/>
          <a:p>
            <a:pPr algn="r" eaLnBrk="1" hangingPunct="1">
              <a:buFontTx/>
              <a:buNone/>
            </a:pPr>
            <a:r>
              <a:rPr lang="en-US" b="1" dirty="0" smtClean="0">
                <a:solidFill>
                  <a:schemeClr val="bg1"/>
                </a:solidFill>
              </a:rPr>
              <a:t>Bombardment by meteorites.</a:t>
            </a:r>
          </a:p>
          <a:p>
            <a:pPr eaLnBrk="1" hangingPunct="1">
              <a:buFontTx/>
              <a:buNone/>
            </a:pPr>
            <a:endParaRPr lang="en-US" b="1" dirty="0">
              <a:solidFill>
                <a:schemeClr val="bg1"/>
              </a:solidFill>
            </a:endParaRPr>
          </a:p>
          <a:p>
            <a:pPr eaLnBrk="1" hangingPunct="1">
              <a:buFontTx/>
              <a:buNone/>
            </a:pPr>
            <a:r>
              <a:rPr lang="en-US" b="1" dirty="0" smtClean="0">
                <a:solidFill>
                  <a:schemeClr val="bg1"/>
                </a:solidFill>
              </a:rPr>
              <a:t>Water vapor condensed to liquid, forming oceans. </a:t>
            </a:r>
          </a:p>
        </p:txBody>
      </p:sp>
    </p:spTree>
    <p:extLst>
      <p:ext uri="{BB962C8B-B14F-4D97-AF65-F5344CB8AC3E}">
        <p14:creationId xmlns:p14="http://schemas.microsoft.com/office/powerpoint/2010/main" val="3169918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8" name="Picture 5" descr="41k_CloudLighte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0"/>
            <a:ext cx="9144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1"/>
          </p:nvPr>
        </p:nvSpPr>
        <p:spPr>
          <a:xfrm>
            <a:off x="685800" y="0"/>
            <a:ext cx="8229600" cy="609600"/>
          </a:xfrm>
        </p:spPr>
        <p:txBody>
          <a:bodyPr>
            <a:normAutofit fontScale="92500"/>
          </a:bodyPr>
          <a:lstStyle/>
          <a:p>
            <a:pPr algn="ctr" eaLnBrk="1" hangingPunct="1">
              <a:buFontTx/>
              <a:buNone/>
            </a:pPr>
            <a:r>
              <a:rPr lang="en-US" b="1" dirty="0" smtClean="0">
                <a:solidFill>
                  <a:srgbClr val="FFFF99"/>
                </a:solidFill>
              </a:rPr>
              <a:t>There were frequent lightening / electrical storms</a:t>
            </a:r>
          </a:p>
        </p:txBody>
      </p:sp>
    </p:spTree>
    <p:extLst>
      <p:ext uri="{BB962C8B-B14F-4D97-AF65-F5344CB8AC3E}">
        <p14:creationId xmlns:p14="http://schemas.microsoft.com/office/powerpoint/2010/main" val="826956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0" y="0"/>
            <a:ext cx="9144000" cy="4525963"/>
          </a:xfrm>
        </p:spPr>
        <p:txBody>
          <a:bodyPr/>
          <a:lstStyle/>
          <a:p>
            <a:pPr eaLnBrk="1" hangingPunct="1">
              <a:buFontTx/>
              <a:buNone/>
            </a:pPr>
            <a:r>
              <a:rPr lang="en-US" sz="4000" dirty="0" smtClean="0">
                <a:solidFill>
                  <a:srgbClr val="FF6600"/>
                </a:solidFill>
              </a:rPr>
              <a:t>The Temperatures were high </a:t>
            </a:r>
          </a:p>
          <a:p>
            <a:pPr eaLnBrk="1" hangingPunct="1">
              <a:buFontTx/>
              <a:buNone/>
            </a:pPr>
            <a:r>
              <a:rPr lang="en-US" dirty="0" smtClean="0">
                <a:solidFill>
                  <a:srgbClr val="FF6600"/>
                </a:solidFill>
              </a:rPr>
              <a:t>(little atmosphere to shield heat from the sun)</a:t>
            </a:r>
            <a:br>
              <a:rPr lang="en-US" dirty="0" smtClean="0">
                <a:solidFill>
                  <a:srgbClr val="FF6600"/>
                </a:solidFill>
              </a:rPr>
            </a:br>
            <a:endParaRPr lang="en-US" dirty="0" smtClean="0">
              <a:solidFill>
                <a:srgbClr val="FF6600"/>
              </a:solidFill>
            </a:endParaRPr>
          </a:p>
        </p:txBody>
      </p:sp>
      <p:pic>
        <p:nvPicPr>
          <p:cNvPr id="11267" name="Picture 8" descr="sun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600200"/>
            <a:ext cx="5257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945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0256"/>
            <a:ext cx="8229600" cy="1143000"/>
          </a:xfrm>
        </p:spPr>
        <p:txBody>
          <a:bodyPr/>
          <a:lstStyle/>
          <a:p>
            <a:pPr eaLnBrk="1" hangingPunct="1"/>
            <a:r>
              <a:rPr lang="en-US" b="1" u="sng" dirty="0" smtClean="0"/>
              <a:t>The Atmosphere</a:t>
            </a:r>
          </a:p>
        </p:txBody>
      </p:sp>
      <p:sp>
        <p:nvSpPr>
          <p:cNvPr id="4099" name="Rectangle 3"/>
          <p:cNvSpPr>
            <a:spLocks noGrp="1" noChangeArrowheads="1"/>
          </p:cNvSpPr>
          <p:nvPr>
            <p:ph type="body" idx="1"/>
          </p:nvPr>
        </p:nvSpPr>
        <p:spPr>
          <a:xfrm>
            <a:off x="0" y="914400"/>
            <a:ext cx="9144000" cy="4525963"/>
          </a:xfrm>
        </p:spPr>
        <p:txBody>
          <a:bodyPr/>
          <a:lstStyle/>
          <a:p>
            <a:pPr algn="ctr" eaLnBrk="1" hangingPunct="1">
              <a:buFontTx/>
              <a:buNone/>
            </a:pPr>
            <a:r>
              <a:rPr lang="en-US" sz="2800" dirty="0" smtClean="0"/>
              <a:t>Earth’s primitive atmosphere formed by volcanic out gassing. </a:t>
            </a:r>
          </a:p>
        </p:txBody>
      </p:sp>
      <p:pic>
        <p:nvPicPr>
          <p:cNvPr id="4100" name="Picture 9" descr="vol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6" y="1371600"/>
            <a:ext cx="94297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6341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1351</Words>
  <Application>Microsoft Office PowerPoint</Application>
  <PresentationFormat>On-screen Show (4:3)</PresentationFormat>
  <Paragraphs>129</Paragraphs>
  <Slides>26</Slides>
  <Notes>21</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Four processes were needed for the spontaneous origin of life on early Earth:</vt:lpstr>
      <vt:lpstr>PowerPoint Presentation</vt:lpstr>
      <vt:lpstr>PowerPoint Presentation</vt:lpstr>
      <vt:lpstr>PowerPoint Presentation</vt:lpstr>
      <vt:lpstr>The Surface</vt:lpstr>
      <vt:lpstr>PowerPoint Presentation</vt:lpstr>
      <vt:lpstr>PowerPoint Presentation</vt:lpstr>
      <vt:lpstr>The Atmosphere</vt:lpstr>
      <vt:lpstr>The Atmosphere:  Then vs. Now</vt:lpstr>
      <vt:lpstr>The Atmosphere:  Then vs. Now</vt:lpstr>
      <vt:lpstr>The Atmosphere:  Then vs. Now</vt:lpstr>
      <vt:lpstr>Uncertainty</vt:lpstr>
      <vt:lpstr>Two testable hypothesized mechanisms for the presence of simple organic molecules on Earth:</vt:lpstr>
      <vt:lpstr>Miller and Urey (1953) duplicated Oparin’s early Earth conditions in the lab</vt:lpstr>
      <vt:lpstr>Methods:</vt:lpstr>
      <vt:lpstr>They included hydrogen, methane, ammonia and water into the system to  model Oparin’s hypothesized pre-biotic atmosphere.</vt:lpstr>
      <vt:lpstr>The mixture was heated and circulated past an electric spark (to model lightening) before allowing it to condense</vt:lpstr>
      <vt:lpstr>Amino acids were formed  from the inorganic compounds</vt:lpstr>
      <vt:lpstr>PowerPoint Presentation</vt:lpstr>
      <vt:lpstr>Conclusion:  molecules of life can arise from non-living material  TOK:  we may be able to show that organic compounds could arise under certain conditions, but we can't determine with certainty whether they did in the past</vt:lpstr>
      <vt:lpstr>Two testable hypothesized mechanisms for the presence of simple organic molecules on Earth:</vt:lpstr>
      <vt:lpstr>Extraterrestrial Hypothesis</vt:lpstr>
      <vt:lpstr>Example: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Gretel</dc:creator>
  <cp:lastModifiedBy>Gretel</cp:lastModifiedBy>
  <cp:revision>24</cp:revision>
  <dcterms:created xsi:type="dcterms:W3CDTF">2012-10-06T22:19:22Z</dcterms:created>
  <dcterms:modified xsi:type="dcterms:W3CDTF">2014-09-19T03:56:08Z</dcterms:modified>
</cp:coreProperties>
</file>