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41"/>
    <p:restoredTop sz="94659"/>
  </p:normalViewPr>
  <p:slideViewPr>
    <p:cSldViewPr snapToGrid="0" snapToObjects="1">
      <p:cViewPr varScale="1">
        <p:scale>
          <a:sx n="58" d="100"/>
          <a:sy n="58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4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3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3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42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2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1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C8BF-F952-6548-927F-9450560AEF80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EE54AC4-24A7-DE45-B784-7DEEAD5BF1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o.gov.hk/climate_change/mitigating_climate_change_e.ht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AxwogRD0c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gGiWQw8E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3S0t4k_Glw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RKLpDdM0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Bfr2Vzxb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cafs.cgiar.org/blog/big-facts-focus-mitigation#.XXEIj5NKiRs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pQVrwS68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an.gc.ca/sites/www.nrcan.gc.ca/files/earthsciences/images/AP-Graphic.jpg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arf.edu.au/content/historical-case-studies-extreme-event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8-10-ghana-coping.html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ylDI74-2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asrjYhZB1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COTG2-mh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BLYoL3byX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ceQ0T80Zc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Z4TIC1ObU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LRryCVMy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5FB9-40D8-174A-BA2C-972783805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Mitigation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C30D6-E611-9445-B286-76C9B8801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To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1F000-D020-A54C-9F75-1FFD1950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716" y="1171357"/>
            <a:ext cx="4119284" cy="4310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50D4A4-916E-1244-B614-B7C58EAB54E3}"/>
              </a:ext>
            </a:extLst>
          </p:cNvPr>
          <p:cNvSpPr/>
          <p:nvPr/>
        </p:nvSpPr>
        <p:spPr>
          <a:xfrm>
            <a:off x="5094514" y="5686370"/>
            <a:ext cx="70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https://www.hko.gov.hk/climate_change/mitigating_climate_change_e.htm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6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biomass as a fuel source – Biomass burners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BD84A-CF78-5E4D-B898-C78E467A7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Does A Biomass Fuel Plant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Carbon Capture and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A7F22-6D06-A34E-A6B4-6CBB90FD5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Carbon Capture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Carbon Capture and use in Switzerland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960AC-A069-9D46-8D32-A84C7F434C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Capturing CO2 From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Geoengineering- Ocean Iron Fertilization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50E8-8860-C644-9CDE-1DA66CA1EB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Iron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Geoengineering- An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2C857-B67C-E14F-B4F3-19B98687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Geoengineering Anyways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D261-0428-CC4E-AEDE-6BD398D4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129A8B-20F9-2D49-8A31-3E0B02959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Rank the strategies by cost, ease and effectiveness.</a:t>
            </a:r>
          </a:p>
          <a:p>
            <a:r>
              <a:rPr lang="en-US" sz="8000" dirty="0"/>
              <a:t> Write a response to the following question: "Justify two mitigation strategies which you believe would be most effective in a named society". In you response you should also consider mitigation strategies which would be less effective in that society and explain why.</a:t>
            </a:r>
          </a:p>
          <a:p>
            <a:r>
              <a:rPr lang="en-US" altLang="en-US" sz="8000" dirty="0"/>
              <a:t>Factors you might consider</a:t>
            </a:r>
          </a:p>
          <a:p>
            <a:pPr lvl="1"/>
            <a:r>
              <a:rPr lang="en-US" altLang="en-US" sz="7800" dirty="0"/>
              <a:t>Cost/benefit analysis at national level</a:t>
            </a:r>
          </a:p>
          <a:p>
            <a:pPr lvl="1"/>
            <a:r>
              <a:rPr lang="en-US" altLang="en-US" sz="8000" dirty="0"/>
              <a:t>MEDC vs LEDC practicality</a:t>
            </a:r>
          </a:p>
          <a:p>
            <a:pPr lvl="1"/>
            <a:r>
              <a:rPr lang="en-US" altLang="en-US" sz="8000" dirty="0"/>
              <a:t>Degree of personal behavior change required</a:t>
            </a:r>
          </a:p>
          <a:p>
            <a:pPr lvl="1"/>
            <a:r>
              <a:rPr lang="en-US" altLang="en-US" sz="8000" dirty="0"/>
              <a:t>Political implications</a:t>
            </a:r>
          </a:p>
          <a:p>
            <a:pPr lvl="1"/>
            <a:r>
              <a:rPr lang="en-US" altLang="en-US" sz="8000" dirty="0"/>
              <a:t>Impact on international economic competitiveness</a:t>
            </a:r>
          </a:p>
          <a:p>
            <a:pPr lvl="3"/>
            <a:r>
              <a:rPr lang="en-US" altLang="en-US" sz="8000" dirty="0"/>
              <a:t>Remove carbon dioxide from the atmosphere</a:t>
            </a:r>
          </a:p>
          <a:p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55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5C02-FDC7-194D-9017-99CD9527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EC725-A457-0644-9000-3F2A37FF8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9738F-1580-9149-9B9F-77491793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Strategies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BC29A-20C8-3844-AB58-8AF47990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Adaptation is the adjustment of natural or human systems in response to actual or expected climatic stimuli or their effects</a:t>
            </a:r>
          </a:p>
          <a:p>
            <a:r>
              <a:rPr lang="en-US" dirty="0"/>
              <a:t>Adaptation strategies can be used to reduce adverse effects and maximize any positive effects</a:t>
            </a:r>
          </a:p>
          <a:p>
            <a:endParaRPr lang="en-US" dirty="0"/>
          </a:p>
          <a:p>
            <a:r>
              <a:rPr lang="en-US" dirty="0"/>
              <a:t>Examples of adaptations include flood defenses, vaccination programs, desalinization plants and planting of crops in previously unsuitable climates</a:t>
            </a:r>
          </a:p>
        </p:txBody>
      </p:sp>
    </p:spTree>
    <p:extLst>
      <p:ext uri="{BB962C8B-B14F-4D97-AF65-F5344CB8AC3E}">
        <p14:creationId xmlns:p14="http://schemas.microsoft.com/office/powerpoint/2010/main" val="420629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F9DF-00AE-E146-95AF-A1B0A170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8693-2EB0-514A-8890-913D09BAA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of a society and location to cope with climate change varies from place to place</a:t>
            </a:r>
          </a:p>
          <a:p>
            <a:endParaRPr lang="en-US" dirty="0"/>
          </a:p>
          <a:p>
            <a:r>
              <a:rPr lang="en-US" dirty="0"/>
              <a:t>It can be dependent on financial and technological resources</a:t>
            </a:r>
          </a:p>
          <a:p>
            <a:endParaRPr lang="en-US" dirty="0"/>
          </a:p>
          <a:p>
            <a:r>
              <a:rPr lang="en-US" dirty="0"/>
              <a:t>MEDCs can provide economic and technological support to LEDCs</a:t>
            </a:r>
          </a:p>
        </p:txBody>
      </p:sp>
    </p:spTree>
    <p:extLst>
      <p:ext uri="{BB962C8B-B14F-4D97-AF65-F5344CB8AC3E}">
        <p14:creationId xmlns:p14="http://schemas.microsoft.com/office/powerpoint/2010/main" val="279694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034D-CFD8-114A-8158-4DD757FA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2CFC-B222-F848-9380-A199F2E23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Intergovernmental Panel of Climate Change (IPCC)</a:t>
            </a:r>
          </a:p>
          <a:p>
            <a:r>
              <a:rPr lang="en-US" dirty="0"/>
              <a:t>National Adaptation </a:t>
            </a:r>
          </a:p>
          <a:p>
            <a:r>
              <a:rPr lang="en-US" dirty="0" err="1"/>
              <a:t>Programmes</a:t>
            </a:r>
            <a:r>
              <a:rPr lang="en-US" dirty="0"/>
              <a:t> of Action (NAPAs)</a:t>
            </a:r>
          </a:p>
          <a:p>
            <a:r>
              <a:rPr lang="en-US" dirty="0"/>
              <a:t>United Nations Framework Convention on Climate Change (UNFCCC)</a:t>
            </a:r>
          </a:p>
          <a:p>
            <a:r>
              <a:rPr lang="en-US" dirty="0"/>
              <a:t>All facilitate collaboration and discussion about mitigation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210874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D8AD-BB3A-8648-B5A1-6DD305D1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AAD7-FB24-B545-83BA-B5F711B28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909984" cy="3448595"/>
          </a:xfrm>
        </p:spPr>
        <p:txBody>
          <a:bodyPr>
            <a:noAutofit/>
          </a:bodyPr>
          <a:lstStyle/>
          <a:p>
            <a:r>
              <a:rPr lang="en-US" sz="2800" dirty="0"/>
              <a:t>Reduce the severity of something and make it less bad</a:t>
            </a:r>
          </a:p>
          <a:p>
            <a:r>
              <a:rPr lang="en-US" sz="2800" dirty="0"/>
              <a:t>Reduce and/or stabilize greenhouse gases with their removal from the atmosphere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3CEEA50-9375-2342-A061-5CD54C2D37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3692" y="2035728"/>
            <a:ext cx="4713852" cy="34237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721F68-88BA-C74E-B8EC-DAB45EA3F091}"/>
              </a:ext>
            </a:extLst>
          </p:cNvPr>
          <p:cNvSpPr/>
          <p:nvPr/>
        </p:nvSpPr>
        <p:spPr>
          <a:xfrm>
            <a:off x="5685454" y="5631007"/>
            <a:ext cx="6506546" cy="37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https://ccafs.cgiar.org/blog/big-facts-focus-mitigation#.XXEIj5NKiRs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CDE7-4573-1245-A42F-00B4B468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C47C-8D11-D04D-A4E4-A25BD741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EU Adaptation to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6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0B40-8571-B644-B90C-50CC2644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– Quebec (MEDC)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0C65-3F7C-6E48-A9CE-E32B1D4E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9323997" cy="3450613"/>
          </a:xfrm>
        </p:spPr>
        <p:txBody>
          <a:bodyPr>
            <a:noAutofit/>
          </a:bodyPr>
          <a:lstStyle/>
          <a:p>
            <a:r>
              <a:rPr lang="en-US" sz="1600" dirty="0"/>
              <a:t>Sharing of information including promoting academic study, and engaging business</a:t>
            </a:r>
          </a:p>
          <a:p>
            <a:r>
              <a:rPr lang="en-US" sz="1600" dirty="0"/>
              <a:t>All legislation and planning should consider climate change</a:t>
            </a:r>
          </a:p>
          <a:p>
            <a:r>
              <a:rPr lang="en-US" sz="1600" dirty="0"/>
              <a:t>Support research</a:t>
            </a:r>
          </a:p>
          <a:p>
            <a:r>
              <a:rPr lang="en-US" sz="1600" dirty="0"/>
              <a:t>Land use an planning decisions</a:t>
            </a:r>
          </a:p>
          <a:p>
            <a:r>
              <a:rPr lang="en-US" sz="1600" dirty="0"/>
              <a:t>Increase resilience to natural disasters</a:t>
            </a:r>
          </a:p>
          <a:p>
            <a:r>
              <a:rPr lang="en-US" sz="1600" dirty="0"/>
              <a:t>Forecasting and early alert systems</a:t>
            </a:r>
          </a:p>
          <a:p>
            <a:r>
              <a:rPr lang="en-US" sz="1600" dirty="0"/>
              <a:t>Storm water management systems</a:t>
            </a:r>
          </a:p>
          <a:p>
            <a:r>
              <a:rPr lang="en-US" sz="1600" dirty="0"/>
              <a:t>Countering urban heat islands with greening</a:t>
            </a:r>
          </a:p>
          <a:p>
            <a:r>
              <a:rPr lang="en-US" sz="1600" dirty="0"/>
              <a:t>Insurance schemes</a:t>
            </a:r>
          </a:p>
          <a:p>
            <a:r>
              <a:rPr lang="en-US" sz="1600" dirty="0"/>
              <a:t>Improving the resilience of ecosystems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1B8C7-1508-5A45-B6BF-FB05EA63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33" y="2440891"/>
            <a:ext cx="4819767" cy="3612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435015-DD15-D34E-8239-9FDA99C9B19B}"/>
              </a:ext>
            </a:extLst>
          </p:cNvPr>
          <p:cNvSpPr/>
          <p:nvPr/>
        </p:nvSpPr>
        <p:spPr>
          <a:xfrm>
            <a:off x="6253216" y="60534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https://www.nrcan.gc.ca/sites/www.nrcan.gc.ca/files/earthsciences/images/AP-Graphic.jpg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6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134F-57D3-FA45-806F-47575473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 (MEDC)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4512-D215-9548-AC99-0B760422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8373738" cy="3450613"/>
          </a:xfrm>
        </p:spPr>
        <p:txBody>
          <a:bodyPr>
            <a:noAutofit/>
          </a:bodyPr>
          <a:lstStyle/>
          <a:p>
            <a:r>
              <a:rPr lang="en-US" sz="1800" dirty="0"/>
              <a:t>Reduce water use through water saving, metering and promotion of water efficiency</a:t>
            </a:r>
          </a:p>
          <a:p>
            <a:r>
              <a:rPr lang="en-US" sz="1800" dirty="0"/>
              <a:t>Network of protected areas to help natural adaptation to climate change</a:t>
            </a:r>
          </a:p>
          <a:p>
            <a:r>
              <a:rPr lang="en-US" sz="1800" dirty="0"/>
              <a:t>Reef 2050 aims to build resilience in the Barrier Reef</a:t>
            </a:r>
          </a:p>
          <a:p>
            <a:r>
              <a:rPr lang="en-US" sz="1800" dirty="0"/>
              <a:t>Coast Adapt aims manage risks from sea rises, storm surges, tec.</a:t>
            </a:r>
          </a:p>
          <a:p>
            <a:r>
              <a:rPr lang="en-US" sz="1800" dirty="0"/>
              <a:t>Research into climate resilient crop management</a:t>
            </a:r>
          </a:p>
          <a:p>
            <a:r>
              <a:rPr lang="en-US" sz="1800" dirty="0"/>
              <a:t>Investment in water recycling</a:t>
            </a:r>
          </a:p>
          <a:p>
            <a:r>
              <a:rPr lang="en-US" sz="1800" dirty="0"/>
              <a:t>Heatwave Plan</a:t>
            </a:r>
          </a:p>
          <a:p>
            <a:r>
              <a:rPr lang="en-US" sz="1800" dirty="0"/>
              <a:t>Forecasting weather extremes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06352-65CF-3A46-8E85-1F51F4FF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35" y="2814918"/>
            <a:ext cx="4428565" cy="32385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590F3F-0013-554E-A54B-A747C1CE3BCF}"/>
              </a:ext>
            </a:extLst>
          </p:cNvPr>
          <p:cNvSpPr/>
          <p:nvPr/>
        </p:nvSpPr>
        <p:spPr>
          <a:xfrm>
            <a:off x="4912659" y="6283165"/>
            <a:ext cx="727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https://www.nccarf.edu.au/content/historical-case-studies-extreme-events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9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5C7A-C75B-BE4B-B194-5F61A96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Ghana (LEDC)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C69BA-4A30-C14B-A76D-2665B8AD7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8696468" cy="3450613"/>
          </a:xfrm>
        </p:spPr>
        <p:txBody>
          <a:bodyPr>
            <a:noAutofit/>
          </a:bodyPr>
          <a:lstStyle/>
          <a:p>
            <a:r>
              <a:rPr lang="en-US" sz="1800" dirty="0"/>
              <a:t>Building links to knowledge, including indigenous knowledge increasing off-grid solutions</a:t>
            </a:r>
          </a:p>
          <a:p>
            <a:r>
              <a:rPr lang="en-US" sz="1800" dirty="0"/>
              <a:t>Agricultural diversification and post-harvest training to minimize food losses</a:t>
            </a:r>
          </a:p>
          <a:p>
            <a:r>
              <a:rPr lang="en-US" sz="1800" dirty="0"/>
              <a:t>Economic development e.g. access to credit</a:t>
            </a:r>
          </a:p>
          <a:p>
            <a:r>
              <a:rPr lang="en-US" sz="1800" dirty="0"/>
              <a:t>Improving sanitation and waste management</a:t>
            </a:r>
          </a:p>
          <a:p>
            <a:r>
              <a:rPr lang="en-US" sz="1800" dirty="0"/>
              <a:t>Improving health facilities</a:t>
            </a:r>
          </a:p>
          <a:p>
            <a:r>
              <a:rPr lang="en-US" sz="1800" dirty="0"/>
              <a:t>Develop rapid disaster response teams</a:t>
            </a:r>
          </a:p>
          <a:p>
            <a:r>
              <a:rPr lang="en-US" sz="1800" dirty="0"/>
              <a:t>Promote evidence based decision-making</a:t>
            </a:r>
          </a:p>
          <a:p>
            <a:r>
              <a:rPr lang="en-US" sz="1800" dirty="0"/>
              <a:t>Promote fish farming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B29E7-C8DC-5842-91B6-D6C62235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388" y="2879976"/>
            <a:ext cx="5289177" cy="3173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34F5B5-AE04-9843-B5E9-D67161E0A19D}"/>
              </a:ext>
            </a:extLst>
          </p:cNvPr>
          <p:cNvSpPr/>
          <p:nvPr/>
        </p:nvSpPr>
        <p:spPr>
          <a:xfrm>
            <a:off x="7303740" y="6374758"/>
            <a:ext cx="474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https://phys.org/news/2018-10-ghana-coping.html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892-3FFB-B240-BA32-A0420F5D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A8FF-BD25-8447-9221-9186A057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/>
              <a:t>Research the adaptation strategies connected to two countries, such as the difference in adaptation strategies to flooding in MEDCs and LEDCs. </a:t>
            </a:r>
          </a:p>
          <a:p>
            <a:r>
              <a:rPr lang="en-US" sz="2100" dirty="0"/>
              <a:t>Refer to the NAPAs. These exist also for states and cities as well as countries.</a:t>
            </a:r>
          </a:p>
          <a:p>
            <a:r>
              <a:rPr lang="en-US" sz="2100" dirty="0"/>
              <a:t>Explain what is an adaptation strategy.</a:t>
            </a:r>
          </a:p>
          <a:p>
            <a:r>
              <a:rPr lang="en-US" sz="2100" dirty="0"/>
              <a:t>Name some general adaptation strategies.</a:t>
            </a:r>
          </a:p>
          <a:p>
            <a:r>
              <a:rPr lang="en-US" sz="2100" dirty="0"/>
              <a:t>Explain the difference between the adaptive capacity of an LEDC and an MEDC. </a:t>
            </a:r>
          </a:p>
          <a:p>
            <a:r>
              <a:rPr lang="en-US" sz="2100" dirty="0"/>
              <a:t>What are some examples of how the international community are supporting adaptation?</a:t>
            </a:r>
          </a:p>
          <a:p>
            <a:r>
              <a:rPr lang="en-US" sz="2100" dirty="0"/>
              <a:t>Talk us through how your case study is planning for adaptation.</a:t>
            </a:r>
          </a:p>
          <a:p>
            <a:r>
              <a:rPr lang="en-US" sz="2100" dirty="0"/>
              <a:t>Discuss how these different countries may be setting different priorities for adaptation?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8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1408-B1E5-C547-81AB-80A1EDCC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Greenhouse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F088-E50C-0443-B79F-9E0667106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 Energy Consumption the 2000 Watt Society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9C5CE-CF58-D64E-B166-EFC37532F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2000 Watt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8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greenhouse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 Energy Consumption – Passive House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959C1-C72D-8A46-8C49-B450391D02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Passive Housing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5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greenhouse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 Energy Consumption – Energy Efficiency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BF479-C92B-FD4B-A779-4ED9B5CDAF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Energy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7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greenhouse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Reduce Energy Consumption of Nitrous Oxides and Methane from agriculture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A26DD-129E-C847-9D1A-6DD5C64F0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EU Agriculture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6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greenhouse gases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of alternative to fossil fuels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1741F-AE31-8945-93F7-DDFC227B8D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Germany's Renewable Energy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Land Management to enhance and protect carbon sinks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7A167-8582-4043-A996-6DF8DB8D3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Introduction to REDD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4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111-9A7F-5B46-8C9D-BB8EECF9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carbon dioxide from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390E-E731-2741-91CB-98503C7A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biomass as a fuel source – anaerobic digesters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D0C7-9E7D-8545-AFFE-07795752AB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Anaerobic Digester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000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{93460517-4134-7B43-BB46-D93A2FAC3EEE}tf10001119</Template>
  <TotalTime>126</TotalTime>
  <Words>693</Words>
  <Application>Microsoft Macintosh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Gallery</vt:lpstr>
      <vt:lpstr>Mitigation Strategies</vt:lpstr>
      <vt:lpstr>Mitigation</vt:lpstr>
      <vt:lpstr>Reducing Greenhouse gases</vt:lpstr>
      <vt:lpstr>Reducing greenhouse gases</vt:lpstr>
      <vt:lpstr>Reducing greenhouse gases</vt:lpstr>
      <vt:lpstr>Reducing greenhouse gases</vt:lpstr>
      <vt:lpstr>Reducing greenhouse gases</vt:lpstr>
      <vt:lpstr>Removing carbon dioxide from the atmosphere</vt:lpstr>
      <vt:lpstr>Removing carbon dioxide from the atmosphere</vt:lpstr>
      <vt:lpstr>Removing carbon dioxide from the atmosphere</vt:lpstr>
      <vt:lpstr>Removing carbon dioxide from the atmosphere</vt:lpstr>
      <vt:lpstr>Removing carbon dioxide from the atmosphere</vt:lpstr>
      <vt:lpstr>Removing carbon dioxide from the atmosphere</vt:lpstr>
      <vt:lpstr>Removing carbon dioxide from the atmosphere</vt:lpstr>
      <vt:lpstr>Your Task</vt:lpstr>
      <vt:lpstr>Adaptation Strategies</vt:lpstr>
      <vt:lpstr>Adaptation Strategies</vt:lpstr>
      <vt:lpstr>Adaptive Capacity</vt:lpstr>
      <vt:lpstr>International Efforts</vt:lpstr>
      <vt:lpstr>EU Planning</vt:lpstr>
      <vt:lpstr>Canada – Quebec (MEDC)</vt:lpstr>
      <vt:lpstr>Australia (MEDC)</vt:lpstr>
      <vt:lpstr>Ghana (LEDC)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Strategies</dc:title>
  <dc:creator>Microsoft Office User</dc:creator>
  <cp:lastModifiedBy>Microsoft Office User</cp:lastModifiedBy>
  <cp:revision>11</cp:revision>
  <dcterms:created xsi:type="dcterms:W3CDTF">2019-09-05T12:37:05Z</dcterms:created>
  <dcterms:modified xsi:type="dcterms:W3CDTF">2019-09-05T16:05:08Z</dcterms:modified>
</cp:coreProperties>
</file>