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9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1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6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74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7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4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5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4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0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2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Osmolarity</a:t>
            </a:r>
            <a:r>
              <a:rPr lang="en-US" b="1" dirty="0" smtClean="0"/>
              <a:t> in the real 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64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-forums.com/gallery/9828_12_01_13_9_47_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46885" cy="68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1669" y="211015"/>
            <a:ext cx="3956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Osmolarity</a:t>
            </a:r>
            <a:r>
              <a:rPr lang="en-US" sz="3600" dirty="0" smtClean="0"/>
              <a:t>: the concentration of a solution expressed as the total number of solute particles per liter.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27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46" y="193431"/>
            <a:ext cx="39565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Hypertonic:</a:t>
            </a:r>
          </a:p>
          <a:p>
            <a:r>
              <a:rPr lang="en-US" sz="3600" dirty="0" smtClean="0"/>
              <a:t>(hyper)= more</a:t>
            </a:r>
          </a:p>
          <a:p>
            <a:r>
              <a:rPr lang="en-US" sz="3600" dirty="0" smtClean="0"/>
              <a:t>(tonic)= solute</a:t>
            </a:r>
          </a:p>
          <a:p>
            <a:endParaRPr lang="en-US" sz="3600" dirty="0"/>
          </a:p>
          <a:p>
            <a:r>
              <a:rPr lang="en-US" sz="2400" dirty="0" smtClean="0"/>
              <a:t>A solution with an </a:t>
            </a:r>
            <a:r>
              <a:rPr lang="en-US" sz="2400" dirty="0" err="1" smtClean="0"/>
              <a:t>osmolarity</a:t>
            </a:r>
            <a:r>
              <a:rPr lang="en-US" sz="2400" dirty="0" smtClean="0"/>
              <a:t> that is </a:t>
            </a:r>
            <a:r>
              <a:rPr lang="en-US" sz="2400" u="sng" dirty="0" smtClean="0"/>
              <a:t>hypertonic</a:t>
            </a:r>
            <a:r>
              <a:rPr lang="en-US" sz="2400" dirty="0" smtClean="0"/>
              <a:t> will have a higher concentration of solute (and conversely less water) than inside the cell.</a:t>
            </a:r>
          </a:p>
          <a:p>
            <a:r>
              <a:rPr lang="en-US" sz="2400" dirty="0" smtClean="0"/>
              <a:t>This causes water through osmosis to leave the cell.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4585" y="50621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Animal cells placed in hypertonic solutions will undergo crenation (cell shrinking).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images.fineartamerica.com/images-medium/6-healthy-and-crenated-red-blood-cells-sem-steve-gsch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5" y="0"/>
            <a:ext cx="5715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185638" y="3194252"/>
            <a:ext cx="1793631" cy="2318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46" y="193431"/>
            <a:ext cx="39565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Hypotonic:</a:t>
            </a:r>
          </a:p>
          <a:p>
            <a:r>
              <a:rPr lang="en-US" sz="3600" dirty="0" smtClean="0"/>
              <a:t>(hypo)= less</a:t>
            </a:r>
          </a:p>
          <a:p>
            <a:r>
              <a:rPr lang="en-US" sz="3600" dirty="0" smtClean="0"/>
              <a:t>(tonic)= solute</a:t>
            </a:r>
          </a:p>
          <a:p>
            <a:endParaRPr lang="en-US" sz="3600" dirty="0"/>
          </a:p>
          <a:p>
            <a:r>
              <a:rPr lang="en-US" sz="2400" dirty="0" smtClean="0"/>
              <a:t>A solution with an </a:t>
            </a:r>
            <a:r>
              <a:rPr lang="en-US" sz="2400" dirty="0" err="1" smtClean="0"/>
              <a:t>osmolarity</a:t>
            </a:r>
            <a:r>
              <a:rPr lang="en-US" sz="2400" dirty="0" smtClean="0"/>
              <a:t> that is </a:t>
            </a:r>
            <a:r>
              <a:rPr lang="en-US" sz="2400" u="sng" dirty="0" smtClean="0"/>
              <a:t>hypotonic</a:t>
            </a:r>
            <a:r>
              <a:rPr lang="en-US" sz="2400" dirty="0" smtClean="0"/>
              <a:t> will have a lower concentration of solute (and conversely more water) than inside the cell.</a:t>
            </a:r>
          </a:p>
          <a:p>
            <a:r>
              <a:rPr lang="en-US" sz="2400" dirty="0" smtClean="0"/>
              <a:t>This causes water through osmosis to enter the cell.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4585" y="50621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Animal cells placed in hypotonic solutions will undergo cytolysis (cell swelling)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upload.wikimedia.org/wikipedia/commons/thumb/6/62/Human_Erythrocytes_OsmoticPressure_PhaseContrast_Plain.svg/2000px-Human_Erythrocytes_OsmoticPressure_PhaseContrast_Pla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16" y="1210235"/>
            <a:ext cx="7480484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0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46" y="193431"/>
            <a:ext cx="395653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Isotonic:</a:t>
            </a:r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iso</a:t>
            </a:r>
            <a:r>
              <a:rPr lang="en-US" sz="3600" dirty="0" smtClean="0"/>
              <a:t>)= equal</a:t>
            </a:r>
          </a:p>
          <a:p>
            <a:r>
              <a:rPr lang="en-US" sz="3600" dirty="0" smtClean="0"/>
              <a:t>(tonic)= solute</a:t>
            </a:r>
          </a:p>
          <a:p>
            <a:endParaRPr lang="en-US" sz="3600" dirty="0"/>
          </a:p>
          <a:p>
            <a:r>
              <a:rPr lang="en-US" sz="2400" dirty="0" smtClean="0"/>
              <a:t>A solution with an </a:t>
            </a:r>
            <a:r>
              <a:rPr lang="en-US" sz="2400" dirty="0" err="1" smtClean="0"/>
              <a:t>osmolarity</a:t>
            </a:r>
            <a:r>
              <a:rPr lang="en-US" sz="2400" dirty="0" smtClean="0"/>
              <a:t> that is </a:t>
            </a:r>
            <a:r>
              <a:rPr lang="en-US" sz="2400" u="sng" dirty="0" smtClean="0"/>
              <a:t>isotonic</a:t>
            </a:r>
            <a:r>
              <a:rPr lang="en-US" sz="2400" dirty="0" smtClean="0"/>
              <a:t> will have an equal concentration of solute (and an equal amount of water) as inside the cell.</a:t>
            </a:r>
          </a:p>
          <a:p>
            <a:r>
              <a:rPr lang="en-US" sz="2400" dirty="0" smtClean="0"/>
              <a:t>This causes water through osmosis to enter and leave the cell at the same rate (no net movement).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4585" y="5062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Animal cells placed in isotonic solutions will behave normally.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41.media.tumblr.com/08dec037a82647ea2b1e5cb8380e50a0/tumblr_ntfsp8d0KN1tjr67e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89" y="0"/>
            <a:ext cx="7374004" cy="42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5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122" y="0"/>
            <a:ext cx="39565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why saline is given to patients in the hospital rather than pure water.</a:t>
            </a:r>
          </a:p>
          <a:p>
            <a:endParaRPr lang="en-US" sz="3600" dirty="0"/>
          </a:p>
          <a:p>
            <a:r>
              <a:rPr lang="en-US" sz="3600" dirty="0" smtClean="0"/>
              <a:t>Organs being transported for transplants are also covered in saline for the same purpose.</a:t>
            </a:r>
            <a:endParaRPr lang="en-US" sz="2400" dirty="0" smtClean="0"/>
          </a:p>
        </p:txBody>
      </p:sp>
      <p:pic>
        <p:nvPicPr>
          <p:cNvPr id="5122" name="Picture 2" descr="http://portal.remotemedical.com/core/media/media.nl/id.162357/c.601915/.f?h=b355d2881c2bb1857c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05" y="0"/>
            <a:ext cx="5277826" cy="48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7664" y="5143500"/>
            <a:ext cx="508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Based on the saline drips above, what is the </a:t>
            </a:r>
            <a:r>
              <a:rPr lang="en-US" sz="2400" b="1" dirty="0" err="1" smtClean="0"/>
              <a:t>osmolarity</a:t>
            </a:r>
            <a:r>
              <a:rPr lang="en-US" sz="2400" b="1" dirty="0" smtClean="0"/>
              <a:t> of human tissues?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58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609" y="2066192"/>
            <a:ext cx="95836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 organ do you think is most responsible for maintaining our normal </a:t>
            </a:r>
            <a:r>
              <a:rPr lang="en-US" sz="4800" b="1" dirty="0" err="1" smtClean="0"/>
              <a:t>osmolarity</a:t>
            </a:r>
            <a:r>
              <a:rPr lang="en-US" sz="48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495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4" y="5354515"/>
            <a:ext cx="9583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Why the Kidneys of course!</a:t>
            </a:r>
          </a:p>
          <a:p>
            <a:pPr algn="ctr"/>
            <a:r>
              <a:rPr lang="en-US" sz="4000" b="1" dirty="0" smtClean="0"/>
              <a:t>(more on this later)</a:t>
            </a:r>
          </a:p>
        </p:txBody>
      </p:sp>
      <p:pic>
        <p:nvPicPr>
          <p:cNvPr id="6148" name="Picture 4" descr="http://images.fastcompany.com/upload/kidneys-3-d-pr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507129"/>
            <a:ext cx="7265621" cy="45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2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281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Osmolarity in the real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Osmolarity in the real world</dc:title>
  <dc:creator>Steve</dc:creator>
  <cp:lastModifiedBy>Windows User</cp:lastModifiedBy>
  <cp:revision>3</cp:revision>
  <dcterms:created xsi:type="dcterms:W3CDTF">2015-12-17T23:31:17Z</dcterms:created>
  <dcterms:modified xsi:type="dcterms:W3CDTF">2015-12-18T15:04:37Z</dcterms:modified>
</cp:coreProperties>
</file>